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Dosis"/>
      <p:regular r:id="rId42"/>
      <p:bold r:id="rId43"/>
    </p:embeddedFon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Dosis-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regular.fntdata"/><Relationship Id="rId21" Type="http://schemas.openxmlformats.org/officeDocument/2006/relationships/slide" Target="slides/slide16.xml"/><Relationship Id="rId43" Type="http://schemas.openxmlformats.org/officeDocument/2006/relationships/font" Target="fonts/Dosis-bold.fntdata"/><Relationship Id="rId24" Type="http://schemas.openxmlformats.org/officeDocument/2006/relationships/slide" Target="slides/slide19.xml"/><Relationship Id="rId46" Type="http://schemas.openxmlformats.org/officeDocument/2006/relationships/font" Target="fonts/Nunito-italic.fntdata"/><Relationship Id="rId23" Type="http://schemas.openxmlformats.org/officeDocument/2006/relationships/slide" Target="slides/slide18.xml"/><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Nuni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s-es/azure/architecture/guide/architecture-styles/microservic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Voy a contar un poco nuestra experiencia con los microservicios y como y porque acabamos creando un framework de microservicios para Python, </a:t>
            </a:r>
            <a:endParaRPr>
              <a:solidFill>
                <a:schemeClr val="dk1"/>
              </a:solidFill>
            </a:endParaRPr>
          </a:p>
          <a:p>
            <a:pPr indent="0" lvl="0" marL="0" rtl="0" algn="l">
              <a:lnSpc>
                <a:spcPct val="115000"/>
              </a:lnSpc>
              <a:spcBef>
                <a:spcPts val="0"/>
              </a:spcBef>
              <a:spcAft>
                <a:spcPts val="0"/>
              </a:spcAft>
              <a:buNone/>
            </a:pPr>
            <a:r>
              <a:rPr lang="en">
                <a:solidFill>
                  <a:schemeClr val="dk1"/>
                </a:solidFill>
              </a:rPr>
              <a:t>se llama Tamarco, llevamos usándolo internamente en el día a día alrededor de dos años y medio y lo hemos liberado recientemente.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Como curiosidad ¿Cuantos de aquí trabajan o han trabajado con microservicios?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¿Cuantos de aqui aunque no hayan trabajado con ella tienen conocimiento de ella?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15351880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5351880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 ese momento es cuando se decidió adoptar una arquitectura de microservicios, fuimos rompiendo el backend en pequeños servicios que aportaran una funcionalidad concreta..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Como todo el equipo sabíamos programar en python, pues empezamos programándolos en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b02ecb7a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b02ecb7a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El </a:t>
            </a:r>
            <a:r>
              <a:rPr lang="en"/>
              <a:t>patrón</a:t>
            </a:r>
            <a:r>
              <a:rPr lang="en"/>
              <a:t> de diseño de los microservicios es relativamente nuevo, que ha ido cogiendo popularidad en los </a:t>
            </a:r>
            <a:r>
              <a:rPr lang="en"/>
              <a:t>últimos</a:t>
            </a:r>
            <a:r>
              <a:rPr lang="en"/>
              <a:t> años por empresas como Netflix, Amazon o Ebay, han migrado parte de un infraestructura a microservicios. Es un patrón que parece que funciona bien con aplicaciones grandes, complejas, con equipos grandes y que requieren gran escalabilidad, </a:t>
            </a:r>
            <a:r>
              <a:rPr lang="en"/>
              <a:t>disponibilidad</a:t>
            </a:r>
            <a:r>
              <a:rPr lang="en"/>
              <a:t> y tolerancia a fallos.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c5e2d1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0c5e2d1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Fuente: </a:t>
            </a:r>
            <a:r>
              <a:rPr lang="en" sz="1200" u="sng">
                <a:solidFill>
                  <a:schemeClr val="dk1"/>
                </a:solidFill>
                <a:hlinkClick r:id="rId2"/>
              </a:rPr>
              <a:t>https://docs.microsoft.com/es-es/azure/architecture/guide/architecture-styles/microservices</a:t>
            </a:r>
            <a:endParaRPr sz="1200">
              <a:solidFill>
                <a:schemeClr val="dk1"/>
              </a:solidFill>
            </a:endParaRPr>
          </a:p>
          <a:p>
            <a:pPr indent="0" lvl="0" marL="0" rtl="0" algn="l">
              <a:lnSpc>
                <a:spcPct val="115000"/>
              </a:lnSpc>
              <a:spcBef>
                <a:spcPts val="2400"/>
              </a:spcBef>
              <a:spcAft>
                <a:spcPts val="0"/>
              </a:spcAft>
              <a:buNone/>
            </a:pPr>
            <a:r>
              <a:rPr lang="en" sz="1200">
                <a:solidFill>
                  <a:schemeClr val="dk1"/>
                </a:solidFill>
              </a:rPr>
              <a:t>De forma inherente a tener muchos servicios se hace necesario una serie de tecnologías y herramientas alrededor que te ayude a manejar todo el tinglado. Contenedores, orquestadores, unos buenos test de integración, una buena integracion continua, por ejemplo test de integracion son importantísimos, sistema de monitoreo, sistema de logging, sistema de configuración, ect. </a:t>
            </a:r>
            <a:endParaRPr sz="1200">
              <a:solidFill>
                <a:schemeClr val="dk1"/>
              </a:solidFill>
            </a:endParaRPr>
          </a:p>
          <a:p>
            <a:pPr indent="0" lvl="0" marL="0" rtl="0" algn="l">
              <a:lnSpc>
                <a:spcPct val="115000"/>
              </a:lnSpc>
              <a:spcBef>
                <a:spcPts val="2400"/>
              </a:spcBef>
              <a:spcAft>
                <a:spcPts val="0"/>
              </a:spcAft>
              <a:buNone/>
            </a:pPr>
            <a:r>
              <a:rPr lang="en" sz="1200">
                <a:solidFill>
                  <a:schemeClr val="dk1"/>
                </a:solidFill>
              </a:rPr>
              <a:t>Si bien es verdad </a:t>
            </a:r>
            <a:endParaRPr sz="1200">
              <a:solidFill>
                <a:schemeClr val="dk1"/>
              </a:solidFill>
            </a:endParaRPr>
          </a:p>
          <a:p>
            <a:pPr indent="0" lvl="0" marL="457200" rtl="0" algn="l">
              <a:lnSpc>
                <a:spcPct val="115000"/>
              </a:lnSpc>
              <a:spcBef>
                <a:spcPts val="2400"/>
              </a:spcBef>
              <a:spcAft>
                <a:spcPts val="0"/>
              </a:spcAft>
              <a:buNone/>
            </a:pPr>
            <a:r>
              <a:t/>
            </a:r>
            <a:endParaRPr sz="1200">
              <a:solidFill>
                <a:schemeClr val="dk1"/>
              </a:solidFill>
            </a:endParaRPr>
          </a:p>
          <a:p>
            <a:pPr indent="0" lvl="0" marL="457200" rtl="0" algn="l">
              <a:lnSpc>
                <a:spcPct val="115000"/>
              </a:lnSpc>
              <a:spcBef>
                <a:spcPts val="2400"/>
              </a:spcBef>
              <a:spcAft>
                <a:spcPts val="0"/>
              </a:spcAft>
              <a:buNone/>
            </a:pPr>
            <a:r>
              <a:t/>
            </a:r>
            <a:endParaRPr sz="1200">
              <a:solidFill>
                <a:schemeClr val="dk1"/>
              </a:solidFill>
            </a:endParaRPr>
          </a:p>
          <a:p>
            <a:pPr indent="-304800" lvl="0" marL="457200" rtl="0" algn="l">
              <a:lnSpc>
                <a:spcPct val="115000"/>
              </a:lnSpc>
              <a:spcBef>
                <a:spcPts val="2400"/>
              </a:spcBef>
              <a:spcAft>
                <a:spcPts val="0"/>
              </a:spcAft>
              <a:buClr>
                <a:schemeClr val="dk1"/>
              </a:buClr>
              <a:buSzPts val="1200"/>
              <a:buChar char="●"/>
            </a:pPr>
            <a:r>
              <a:rPr lang="en" sz="1200">
                <a:solidFill>
                  <a:schemeClr val="dk1"/>
                </a:solidFill>
              </a:rPr>
              <a:t>Complejidad. Una aplicación de microservicios tiene más partes en movimiento que la aplicación monolítica equivalente. Cada servicio es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más sencillo, pero el sistema como un todo es más complejo.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Desarrollo y pruebas. El desarrollo con dependencias de servicios requiere un enfoque diferente. Las herramientas existentes no están necesariamente diseñadas para trabajar con dependencias de servicios. La refactorización en los límites del servicio puede resultar difícil. También supone un desafío probar las dependencias de los servicios, especialmente cuando la aplicación está evolucionando rápidamente.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Falta de gobernanza. El enfoque descentralizado para la generación de microservicios tiene ventajas, pero también puede causar problemas. Puede acabar con tantos lenguajes y marcos de trabajo diferentes que la aplicación puede ser difícil de mantener. Puede resultar útil establecer algunos estándares para todo el proyecto sin restringir excesivamente la flexibilidad de los equipos. Esto se aplica especialmente a las funcionalidades transversales, como el registro.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Congestión y latencia de red. El uso de muchos servicios pequeños y detallados puede dar lugar a más comunicación interservicios. Además, si la cadena de dependencias del servicio se hace demasiado larga (el servicio A llama a B, que llama a C...), la latencia adicional puede constituir un problema. Tendrá que diseñar las API con atención. Evite que las API se comuniquen demasiado, piense en formatos de serialización y busque lugares para utilizar patrones de comunicación asincrónica.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Integridad de datos. Cada microservicio es responsable de su propia persistencia de los datos. Como consecuencia, la coherencia de los datos puede suponer un problema. Adopte una coherencia final cuando sea posible.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Administración. Para tener éxito con los microservicios se necesita una cultura de DevOps consolidada. El registro correlacionado entre servicios puede resultar un desafío. Normalmente, el registro debe correlacionar varias llamadas de servicio para una sola operación de usuario.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Control de versiones. Las actualizaciones de un servicio no deben interrumpir servicios que dependen de él. Es posible que varios servicios se actualicen en cualquier momento; por lo tanto, sin un cuidadoso diseño, podrían surgir problemas con la compatibilidad con versiones anteriores o posteriores.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Conjunto de habilidades. Los microservicios son sistemas muy distribuidos. Evalúe cuidadosamente si el equipo tiene los conocimientos y la experiencia para desenvolverse correctamente.</a:t>
            </a:r>
            <a:endParaRPr sz="1200">
              <a:solidFill>
                <a:schemeClr val="dk1"/>
              </a:solidFill>
            </a:endParaRPr>
          </a:p>
          <a:p>
            <a:pPr indent="0" lvl="0" marL="0" rtl="0" algn="l">
              <a:spcBef>
                <a:spcPts val="24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1fc465e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1fc465e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0b02ecb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0b02ecb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Elegimos python al inicio porque todo el equipo lo </a:t>
            </a:r>
            <a:r>
              <a:rPr lang="en"/>
              <a:t>conocía</a:t>
            </a:r>
            <a:r>
              <a:rPr lang="en"/>
              <a:t> y nos </a:t>
            </a:r>
            <a:r>
              <a:rPr lang="en"/>
              <a:t>permite</a:t>
            </a:r>
            <a:r>
              <a:rPr lang="en"/>
              <a:t> un rápido </a:t>
            </a:r>
            <a:r>
              <a:rPr lang="en"/>
              <a:t>desarrollo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Cuando empezamos a escribir nuestros primeros microservicios en python no habían demasiadas herramientas en la comunidad que nos pudieran ayudar con nuestro </a:t>
            </a:r>
            <a:r>
              <a:rPr lang="en"/>
              <a:t>propósito</a:t>
            </a:r>
            <a:r>
              <a:rPr lang="en"/>
              <a:t>, en ese entonces era una arquitectura relativamente nueva y estaba más ligado a otros lenguajes más ligados al mundo de java o scala.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Nuestra primera aproximación fue ir creando pequeñas librerías en Python que nos fuesen supliendo nuestras necesidades, una para gestionar la configuración, otra para el logging, otra para sistemas de </a:t>
            </a:r>
            <a:r>
              <a:rPr lang="en"/>
              <a:t>comunicaciones</a:t>
            </a:r>
            <a:r>
              <a:rPr lang="en"/>
              <a:t> como AMQP otra para Kafka, otra para exponer métricas,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Algunas de estas </a:t>
            </a:r>
            <a:r>
              <a:rPr lang="en"/>
              <a:t>librerías</a:t>
            </a:r>
            <a:r>
              <a:rPr lang="en"/>
              <a:t> eran wrappers alrededor de </a:t>
            </a:r>
            <a:r>
              <a:rPr lang="en"/>
              <a:t>librerías</a:t>
            </a:r>
            <a:r>
              <a:rPr lang="en"/>
              <a:t> creadas por la comunidad con </a:t>
            </a:r>
            <a:r>
              <a:rPr lang="en"/>
              <a:t>abstracciones</a:t>
            </a:r>
            <a:r>
              <a:rPr lang="en"/>
              <a:t> nos facilitaban la integración y configuración en nuestro entorno de microservicios, otras eran las </a:t>
            </a:r>
            <a:r>
              <a:rPr lang="en"/>
              <a:t>librerías</a:t>
            </a:r>
            <a:r>
              <a:rPr lang="en"/>
              <a:t> de la comunidad sin  ninguna modificación y otras eran </a:t>
            </a:r>
            <a:r>
              <a:rPr lang="en"/>
              <a:t>librerías</a:t>
            </a:r>
            <a:r>
              <a:rPr lang="en"/>
              <a:t> creadas desde cero por nosotros, en función de las necesidades que nos </a:t>
            </a:r>
            <a:r>
              <a:rPr lang="en"/>
              <a:t>íbamos</a:t>
            </a:r>
            <a:r>
              <a:rPr lang="en"/>
              <a:t> encontrando.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un principio nos fue bien y pudimos empezar a separar nuestra </a:t>
            </a:r>
            <a:r>
              <a:rPr lang="en"/>
              <a:t>arquitectura</a:t>
            </a:r>
            <a:r>
              <a:rPr lang="en"/>
              <a:t> monolítica en pequeños microservicios con </a:t>
            </a:r>
            <a:r>
              <a:rPr lang="en"/>
              <a:t>éxito</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 embargo no todo iba a ser </a:t>
            </a:r>
            <a:r>
              <a:rPr lang="en"/>
              <a:t>así</a:t>
            </a:r>
            <a:r>
              <a:rPr lang="en"/>
              <a:t> de bonito y pronto nos encontramos varios problemas que nos hicieron dudar que el acercamiento que hicimos a la hora de programar los microservicios fuese el más adecuado, os explico: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Analicemos un momento las dependencias entre las diferentes partes del código. La lógica del servicio necesita acceso a todas </a:t>
            </a:r>
            <a:r>
              <a:rPr lang="en"/>
              <a:t>librerías</a:t>
            </a:r>
            <a:r>
              <a:rPr lang="en"/>
              <a:t> por supuesto ¿Pero que pasa con las demás dependencias? La librería de configuracion depende de la libreria de logging, para emitir logs, la de logging depende de la configuración para configurar el logging propiemente. Luego todas las demás librerias dependen de la configuración para poder leer los parámetros que necesitan,y también de la de logging. La libreria de métricas depende de un servidor HTTP para exponer las métricas de prometheus, y la librería de AMQP necesita la de métricas para propositos de monitorización.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rPr>
              <a:t>Y no solo esto</a:t>
            </a:r>
            <a:endParaRPr sz="1200">
              <a:solidFill>
                <a:schemeClr val="dk2"/>
              </a:solidFill>
            </a:endParaRPr>
          </a:p>
          <a:p>
            <a:pPr indent="-304800" lvl="0" marL="457200" rtl="0" algn="l">
              <a:lnSpc>
                <a:spcPct val="115000"/>
              </a:lnSpc>
              <a:spcBef>
                <a:spcPts val="1600"/>
              </a:spcBef>
              <a:spcAft>
                <a:spcPts val="0"/>
              </a:spcAft>
              <a:buClr>
                <a:schemeClr val="dk2"/>
              </a:buClr>
              <a:buSzPts val="1200"/>
              <a:buChar char="●"/>
            </a:pPr>
            <a:r>
              <a:rPr lang="en" sz="1200">
                <a:solidFill>
                  <a:schemeClr val="dk2"/>
                </a:solidFill>
              </a:rPr>
              <a:t>Inconsistencia entre el comportamiento de un microservicio y otro.</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Gastamos mucho tiempo en tareas de mantenimiento, cambiar cosas como los parámetros de configuración era una odisea.</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Muchos merge request iguales haces que dejes de prestar atención.</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Código repetido también implica tener tests repetidos.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0b02ecb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0b02ecb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Cuando esto lo tienes que programar una vez, es asumible, pero claro, no estamos hablando de un monolito, este </a:t>
            </a:r>
            <a:r>
              <a:rPr lang="en">
                <a:solidFill>
                  <a:schemeClr val="dk1"/>
                </a:solidFill>
              </a:rPr>
              <a:t>patrón</a:t>
            </a:r>
            <a:r>
              <a:rPr lang="en">
                <a:solidFill>
                  <a:schemeClr val="dk1"/>
                </a:solidFill>
              </a:rPr>
              <a:t> se </a:t>
            </a:r>
            <a:r>
              <a:rPr lang="en">
                <a:solidFill>
                  <a:schemeClr val="dk1"/>
                </a:solidFill>
              </a:rPr>
              <a:t>repetía</a:t>
            </a:r>
            <a:r>
              <a:rPr lang="en">
                <a:solidFill>
                  <a:schemeClr val="dk1"/>
                </a:solidFill>
              </a:rPr>
              <a:t> en cada uno de los microservicios.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Y claro, cuando el </a:t>
            </a:r>
            <a:r>
              <a:rPr lang="en">
                <a:solidFill>
                  <a:schemeClr val="dk1"/>
                </a:solidFill>
              </a:rPr>
              <a:t>número</a:t>
            </a:r>
            <a:r>
              <a:rPr lang="en">
                <a:solidFill>
                  <a:schemeClr val="dk1"/>
                </a:solidFill>
              </a:rPr>
              <a:t> de microservicios y personas implicadas en el proyecto </a:t>
            </a:r>
            <a:r>
              <a:rPr lang="en">
                <a:solidFill>
                  <a:schemeClr val="dk1"/>
                </a:solidFill>
              </a:rPr>
              <a:t>comenzó</a:t>
            </a:r>
            <a:r>
              <a:rPr lang="en">
                <a:solidFill>
                  <a:schemeClr val="dk1"/>
                </a:solidFill>
              </a:rPr>
              <a:t> a crecer y crecer y el problema se </a:t>
            </a:r>
            <a:r>
              <a:rPr lang="en">
                <a:solidFill>
                  <a:schemeClr val="dk1"/>
                </a:solidFill>
              </a:rPr>
              <a:t>agravaba</a:t>
            </a:r>
            <a:r>
              <a:rPr lang="en">
                <a:solidFill>
                  <a:schemeClr val="dk1"/>
                </a:solidFill>
              </a:rPr>
              <a:t> cada vez más y más. Pronto la solución de </a:t>
            </a:r>
            <a:r>
              <a:rPr lang="en">
                <a:solidFill>
                  <a:schemeClr val="dk1"/>
                </a:solidFill>
              </a:rPr>
              <a:t>librerías</a:t>
            </a:r>
            <a:r>
              <a:rPr lang="en">
                <a:solidFill>
                  <a:schemeClr val="dk1"/>
                </a:solidFill>
              </a:rPr>
              <a:t> independientes no nos </a:t>
            </a:r>
            <a:r>
              <a:rPr lang="en">
                <a:solidFill>
                  <a:schemeClr val="dk1"/>
                </a:solidFill>
              </a:rPr>
              <a:t>servía</a:t>
            </a:r>
            <a:r>
              <a:rPr lang="en">
                <a:solidFill>
                  <a:schemeClr val="dk1"/>
                </a:solidFill>
              </a:rPr>
              <a:t> y </a:t>
            </a:r>
            <a:r>
              <a:rPr lang="en">
                <a:solidFill>
                  <a:schemeClr val="dk1"/>
                </a:solidFill>
              </a:rPr>
              <a:t>necesitábamos</a:t>
            </a:r>
            <a:r>
              <a:rPr lang="en">
                <a:solidFill>
                  <a:schemeClr val="dk1"/>
                </a:solidFill>
              </a:rPr>
              <a:t> una solución.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1b66988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1b66988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En definitiva, hacernos el día a día más fácil y poder gastar más tiempo en lo que realmente necesitábamos, desarrollar la aplicación.</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Como viene siendo normal en el mundo del desarrollo de software cuando tienes un patrón que se repite muchas veces es necesario una herramienta que te ayude a gestionar y lidiar con ese patrón de forma eficiente, antes de que se convierta en un problema.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1fc465ea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1fc465ea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0b02ecb7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0b02ecb7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Entonces fue cuando nos sentamos y nos propusimos unificar toda esa lógica que tenemos </a:t>
            </a:r>
            <a:r>
              <a:rPr lang="en"/>
              <a:t>desperdigada</a:t>
            </a:r>
            <a:r>
              <a:rPr lang="en"/>
              <a:t> por todos los microservicios, </a:t>
            </a:r>
            <a:r>
              <a:rPr lang="en"/>
              <a:t>queremos que estos se comporten de una misma forma y poder cambiar su comportamiento.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0b02ecb7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0b02ecb7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Nuestro principal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Tamarco a grandes rasgos consta de dos partes bien diferenciadas: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Su núcleo, que tiene las siguientes responsabilidades: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Gestionar el ciclo de vida tanto del propio microservicio como de todos los recursos.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Proveer a las demás partes del microservicio de la configuración que necesitan para funcionar.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Configurar el logging del microservicio y de todos sus recursos.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Gestionar errores tanto del framework como de los recursos.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Son elementos que proveen de cierta funcionalidad a otros recursos o a la lógica del microservicio, manejan el ciclo de vida de su funcionalidad, deben leer la configuración que necesitan para funcionar y emitir logs en caso de mal funcionamiento.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Unos vienen por defecto en el framework y otros son paquetes de python independientes. Esto nos permite que un elemento externo pueda integrarse en el framework y en su ciclo de vida, añadiendo nuevas funcionalidades </a:t>
            </a:r>
            <a:r>
              <a:rPr lang="en">
                <a:solidFill>
                  <a:schemeClr val="dk1"/>
                </a:solidFill>
              </a:rPr>
              <a:t>fácilmente</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Varios de los recursos a los que hemos dedicado más trabajo los distribuimos como </a:t>
            </a:r>
            <a:r>
              <a:rPr lang="en">
                <a:solidFill>
                  <a:schemeClr val="dk1"/>
                </a:solidFill>
              </a:rPr>
              <a:t>módulos</a:t>
            </a:r>
            <a:r>
              <a:rPr lang="en">
                <a:solidFill>
                  <a:schemeClr val="dk1"/>
                </a:solidFill>
              </a:rPr>
              <a:t> independientes.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Hablar un poco de que cualquiera puede crear su recurso y contribuir al proyecto.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 recurso puede depender de otros,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1ecf4bff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1ecf4bf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1fc465ea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1fc465ea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0b56af7b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0b56af7b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Mirar el color del fondo para asegurarse de que se lee bien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1ecf4bff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1ecf4bff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Mirar el color del fondo para asegurarse de que se lee bien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El proceso de parada puede ser lanzado por diversos motivos: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Como una señal del sistema.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 recurso en estado de fallo y una política de reinicio.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 lanzado deliberadamente por el código del propio servicio.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15351880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15351880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1fc465ea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1fc465ea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0b56af7b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0b56af7b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Es un componente crítico en el framework, todos los demás recursos y elementos dependen en menor o mayor medida de la configuración.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 microservicio no va a tener la misma configuración en un entorno de desarrollo local, que en entornos de stagging o en producción, la localización de red o los credenciales de una base de datos no van a ser los mismos, el nivel de logging tampoco podría ser el mismo si queremos depurar un error que en un entorno normal de producción. Sin embargo el contenedor usado todos los casos anteriores si es el mismo. Proveer de una herramienta para gestionar la configuración nos parecio crítico en el framework ya no solo por esto sino porque todos los demás elementos del framework dependen de esta configuración.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Tamarco soporta como fuentes de settings principalmente un ETCD, que es el único backend que realmente soportamos para producción.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b4f70e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b4f70e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1b29b82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1b29b82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b56af7b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b56af7b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Nos permite monitorizar e informar de errores en nuestra infraestructura, el framework provee a todos los recursos y a la lógica del servicio de logs previamente configurados en función del los parametros de configuración.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Automática</a:t>
            </a:r>
            <a:r>
              <a:rPr lang="en">
                <a:solidFill>
                  <a:schemeClr val="dk1"/>
                </a:solidFill>
              </a:rPr>
              <a:t> se añaden tags como pueden ser el nombre del microservicio o un identificador único del microservicio.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1b4f70ea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1b4f70ea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1fc465ea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1fc465ea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15351880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15351880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1fc465ea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1fc465ea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1fc465ea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1fc465ea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1c0008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1c0008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0259a68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0259a68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15e8ab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15e8ab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1b29b8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1b29b8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Voy a empezar presentándome, me llamo José, estudié Física y llevo trabajando como desarrollador de software más de tres años en System73. </a:t>
            </a:r>
            <a:endParaRPr>
              <a:solidFill>
                <a:schemeClr val="dk1"/>
              </a:solidFill>
            </a:endParaRPr>
          </a:p>
          <a:p>
            <a:pPr indent="0" lvl="0" marL="0" rtl="0" algn="l">
              <a:lnSpc>
                <a:spcPct val="115000"/>
              </a:lnSpc>
              <a:spcBef>
                <a:spcPts val="0"/>
              </a:spcBef>
              <a:spcAft>
                <a:spcPts val="0"/>
              </a:spcAft>
              <a:buNone/>
            </a:pPr>
            <a:r>
              <a:rPr lang="en">
                <a:solidFill>
                  <a:schemeClr val="dk1"/>
                </a:solidFill>
              </a:rPr>
              <a:t>Voy a contar un poco nuestra experiencia con los microservicios y como y porque acabamos creando un framework de microservicios para Python, </a:t>
            </a:r>
            <a:endParaRPr>
              <a:solidFill>
                <a:schemeClr val="dk1"/>
              </a:solidFill>
            </a:endParaRPr>
          </a:p>
          <a:p>
            <a:pPr indent="0" lvl="0" marL="0" rtl="0" algn="l">
              <a:lnSpc>
                <a:spcPct val="115000"/>
              </a:lnSpc>
              <a:spcBef>
                <a:spcPts val="0"/>
              </a:spcBef>
              <a:spcAft>
                <a:spcPts val="0"/>
              </a:spcAft>
              <a:buNone/>
            </a:pPr>
            <a:r>
              <a:rPr lang="en">
                <a:solidFill>
                  <a:schemeClr val="dk1"/>
                </a:solidFill>
              </a:rPr>
              <a:t>se llama Tamarco, llevamos usándolo internamente en el día a día alrededor de dos años y medio y lo hemos liberado recientemente.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Como curiosidad ¿Cuantos de aquí trabajan o han trabajado con una arquitectura de microservicios?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¿Cuantos de aqui aunque no hayan trabajado con ella tienen conocimiento de ella?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1cce54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1cce54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System73, es una startup situada en Tenerife, la laguna, tenemos en varios productos relacionados con la distribución de video.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1ecf4bf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1ecf4bf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El proyecto de Tamarco surgio en nuestro producto de</a:t>
            </a:r>
            <a:r>
              <a:rPr lang="en">
                <a:solidFill>
                  <a:schemeClr val="dk1"/>
                </a:solidFill>
              </a:rPr>
              <a:t> Polynet, que es una red de distribución de contenido que usa los mismos dispositivos que están viendo el video como nodos de una red P2P para distribuir el contenido y reducir la carga de la CDN y por lo tanto su coste.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0b024c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0b024c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Podemos ver un esquema tradicional de distribución de contenido, donde cada uno de los usuarios ataca directamente al proveedor de contenido, una CDN.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b024c5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b024c5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Este sería el esquema del flujo de video con la Polynet funcionando donde, los reproductores son capaces de enviarse el video entre ellos para ahorrar costes en la CDN.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0b02ecb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0b02ecb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red P2P, tal como está patentada, fue diseñada para gestionar ciertas características de forma centralizada, por lo que teníamos la necesidad de mantener ciertos servidores que mantuvieran una comunicación bidireccional, en concreto un websocket, como cada peer de la red.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Como startup todo empezó con una prueba de concepto para evaluar la viabilidad de la Polynet, como en muchos otros casos donde se necesita un desarrollo rápido, se optó por un servidor monolítico en python. Fue bien y nos permitió desarrollar la aplicación rápidamente y evaluar si el proyecto era viable.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0b02ecb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0b02ecb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Sin embargo pronto empezamos a hacer pruebas de carga y nos encontramos con serias limitaciones en la arquitectura de la aplicación, no era posible escalar horizontalmente y para el producto final </a:t>
            </a:r>
            <a:r>
              <a:rPr lang="en">
                <a:solidFill>
                  <a:schemeClr val="dk1"/>
                </a:solidFill>
              </a:rPr>
              <a:t>necesitábamos ser capaces</a:t>
            </a:r>
            <a:r>
              <a:rPr lang="en">
                <a:solidFill>
                  <a:schemeClr val="dk1"/>
                </a:solidFill>
              </a:rPr>
              <a:t> aguantar muchos miles o incluso cientos de miles de usuarios.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77160" y="306050"/>
            <a:ext cx="8789700" cy="16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0C71C3"/>
                </a:solidFill>
                <a:latin typeface="Nunito"/>
                <a:ea typeface="Nunito"/>
                <a:cs typeface="Nunito"/>
                <a:sym typeface="Nunito"/>
              </a:rPr>
              <a:t>Tamarco</a:t>
            </a:r>
            <a:endParaRPr b="1" sz="4800">
              <a:solidFill>
                <a:srgbClr val="0C71C3"/>
              </a:solidFill>
              <a:latin typeface="Dosis"/>
              <a:ea typeface="Dosis"/>
              <a:cs typeface="Dosis"/>
              <a:sym typeface="Dosis"/>
            </a:endParaRPr>
          </a:p>
          <a:p>
            <a:pPr indent="0" lvl="0" marL="0" rtl="0" algn="ctr">
              <a:spcBef>
                <a:spcPts val="0"/>
              </a:spcBef>
              <a:spcAft>
                <a:spcPts val="0"/>
              </a:spcAft>
              <a:buNone/>
            </a:pPr>
            <a:r>
              <a:rPr lang="en" sz="3600">
                <a:solidFill>
                  <a:srgbClr val="0C71C3"/>
                </a:solidFill>
                <a:latin typeface="Nunito"/>
                <a:ea typeface="Nunito"/>
                <a:cs typeface="Nunito"/>
                <a:sym typeface="Nunito"/>
              </a:rPr>
              <a:t>framework de microservicios</a:t>
            </a:r>
            <a:endParaRPr sz="3600">
              <a:solidFill>
                <a:srgbClr val="0C71C3"/>
              </a:solidFill>
              <a:latin typeface="Nunito"/>
              <a:ea typeface="Nunito"/>
              <a:cs typeface="Nunito"/>
              <a:sym typeface="Nunito"/>
            </a:endParaRPr>
          </a:p>
        </p:txBody>
      </p:sp>
      <p:pic>
        <p:nvPicPr>
          <p:cNvPr id="55" name="Google Shape;55;p13"/>
          <p:cNvPicPr preferRelativeResize="0"/>
          <p:nvPr/>
        </p:nvPicPr>
        <p:blipFill>
          <a:blip r:embed="rId3">
            <a:alphaModFix/>
          </a:blip>
          <a:stretch>
            <a:fillRect/>
          </a:stretch>
        </p:blipFill>
        <p:spPr>
          <a:xfrm>
            <a:off x="177150" y="2252550"/>
            <a:ext cx="4644100" cy="2398725"/>
          </a:xfrm>
          <a:prstGeom prst="rect">
            <a:avLst/>
          </a:prstGeom>
          <a:noFill/>
          <a:ln>
            <a:noFill/>
          </a:ln>
        </p:spPr>
      </p:pic>
      <p:sp>
        <p:nvSpPr>
          <p:cNvPr id="56" name="Google Shape;56;p13"/>
          <p:cNvSpPr txBox="1"/>
          <p:nvPr/>
        </p:nvSpPr>
        <p:spPr>
          <a:xfrm>
            <a:off x="4821250" y="2226988"/>
            <a:ext cx="4265400" cy="13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José Melero Fernández</a:t>
            </a:r>
            <a:endParaRPr b="1" sz="24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2400">
                <a:solidFill>
                  <a:schemeClr val="dk1"/>
                </a:solidFill>
                <a:latin typeface="Nunito"/>
                <a:ea typeface="Nunito"/>
                <a:cs typeface="Nunito"/>
                <a:sym typeface="Nunito"/>
              </a:rPr>
              <a:t>jmelerofernandez@gmail.com</a:t>
            </a:r>
            <a:endParaRPr sz="2400">
              <a:solidFill>
                <a:schemeClr val="dk1"/>
              </a:solidFill>
              <a:latin typeface="Nunito"/>
              <a:ea typeface="Nunito"/>
              <a:cs typeface="Nunito"/>
              <a:sym typeface="Nunito"/>
            </a:endParaRPr>
          </a:p>
          <a:p>
            <a:pPr indent="0" lvl="0" marL="0" rtl="0" algn="l">
              <a:spcBef>
                <a:spcPts val="0"/>
              </a:spcBef>
              <a:spcAft>
                <a:spcPts val="0"/>
              </a:spcAft>
              <a:buNone/>
            </a:pPr>
            <a:r>
              <a:rPr lang="en" sz="2400">
                <a:solidFill>
                  <a:srgbClr val="999999"/>
                </a:solidFill>
                <a:latin typeface="Nunito"/>
                <a:ea typeface="Nunito"/>
                <a:cs typeface="Nunito"/>
                <a:sym typeface="Nunito"/>
              </a:rPr>
              <a:t>5 octubre 2019</a:t>
            </a:r>
            <a:endParaRPr sz="2400">
              <a:solidFill>
                <a:srgbClr val="999999"/>
              </a:solidFill>
              <a:latin typeface="Nunito"/>
              <a:ea typeface="Nunito"/>
              <a:cs typeface="Nunito"/>
              <a:sym typeface="Nunito"/>
            </a:endParaRPr>
          </a:p>
        </p:txBody>
      </p:sp>
      <p:pic>
        <p:nvPicPr>
          <p:cNvPr id="57" name="Google Shape;57;p13"/>
          <p:cNvPicPr preferRelativeResize="0"/>
          <p:nvPr/>
        </p:nvPicPr>
        <p:blipFill>
          <a:blip r:embed="rId4">
            <a:alphaModFix/>
          </a:blip>
          <a:stretch>
            <a:fillRect/>
          </a:stretch>
        </p:blipFill>
        <p:spPr>
          <a:xfrm>
            <a:off x="5357100" y="3804750"/>
            <a:ext cx="2973348" cy="885375"/>
          </a:xfrm>
          <a:prstGeom prst="rect">
            <a:avLst/>
          </a:prstGeom>
          <a:noFill/>
          <a:ln>
            <a:noFill/>
          </a:ln>
        </p:spPr>
      </p:pic>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742201" y="452500"/>
            <a:ext cx="76596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434343"/>
                </a:solidFill>
                <a:latin typeface="Nunito"/>
                <a:ea typeface="Nunito"/>
                <a:cs typeface="Nunito"/>
                <a:sym typeface="Nunito"/>
              </a:rPr>
              <a:t>Microservicios + Python</a:t>
            </a:r>
            <a:endParaRPr b="1" sz="4200">
              <a:solidFill>
                <a:srgbClr val="434343"/>
              </a:solidFill>
              <a:latin typeface="Nunito"/>
              <a:ea typeface="Nunito"/>
              <a:cs typeface="Nunito"/>
              <a:sym typeface="Nunito"/>
            </a:endParaRPr>
          </a:p>
        </p:txBody>
      </p:sp>
      <p:pic>
        <p:nvPicPr>
          <p:cNvPr id="118" name="Google Shape;118;p22"/>
          <p:cNvPicPr preferRelativeResize="0"/>
          <p:nvPr/>
        </p:nvPicPr>
        <p:blipFill>
          <a:blip r:embed="rId3">
            <a:alphaModFix/>
          </a:blip>
          <a:stretch>
            <a:fillRect/>
          </a:stretch>
        </p:blipFill>
        <p:spPr>
          <a:xfrm>
            <a:off x="669500" y="2382100"/>
            <a:ext cx="4335475" cy="1682249"/>
          </a:xfrm>
          <a:prstGeom prst="rect">
            <a:avLst/>
          </a:prstGeom>
          <a:noFill/>
          <a:ln>
            <a:noFill/>
          </a:ln>
        </p:spPr>
      </p:pic>
      <p:pic>
        <p:nvPicPr>
          <p:cNvPr id="119" name="Google Shape;119;p22"/>
          <p:cNvPicPr preferRelativeResize="0"/>
          <p:nvPr/>
        </p:nvPicPr>
        <p:blipFill>
          <a:blip r:embed="rId4">
            <a:alphaModFix/>
          </a:blip>
          <a:stretch>
            <a:fillRect/>
          </a:stretch>
        </p:blipFill>
        <p:spPr>
          <a:xfrm>
            <a:off x="5909301" y="1865350"/>
            <a:ext cx="2492499" cy="2488601"/>
          </a:xfrm>
          <a:prstGeom prst="rect">
            <a:avLst/>
          </a:prstGeom>
          <a:noFill/>
          <a:ln>
            <a:noFill/>
          </a:ln>
        </p:spPr>
      </p:pic>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230063" y="1689600"/>
            <a:ext cx="8683877" cy="2990449"/>
          </a:xfrm>
          <a:prstGeom prst="rect">
            <a:avLst/>
          </a:prstGeom>
          <a:noFill/>
          <a:ln>
            <a:noFill/>
          </a:ln>
        </p:spPr>
      </p:pic>
      <p:sp>
        <p:nvSpPr>
          <p:cNvPr id="126" name="Google Shape;126;p23"/>
          <p:cNvSpPr txBox="1"/>
          <p:nvPr/>
        </p:nvSpPr>
        <p:spPr>
          <a:xfrm>
            <a:off x="2163930" y="265225"/>
            <a:ext cx="5472900" cy="11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434343"/>
                </a:solidFill>
                <a:latin typeface="Nunito"/>
                <a:ea typeface="Nunito"/>
                <a:cs typeface="Nunito"/>
                <a:sym typeface="Nunito"/>
              </a:rPr>
              <a:t>Microservicios</a:t>
            </a:r>
            <a:endParaRPr b="1" sz="6000">
              <a:solidFill>
                <a:srgbClr val="434343"/>
              </a:solidFill>
              <a:latin typeface="Nunito"/>
              <a:ea typeface="Nunito"/>
              <a:cs typeface="Nunito"/>
              <a:sym typeface="Nunito"/>
            </a:endParaRPr>
          </a:p>
        </p:txBody>
      </p:sp>
      <p:sp>
        <p:nvSpPr>
          <p:cNvPr id="127" name="Google Shape;12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b="0" l="0" r="0" t="-4909"/>
          <a:stretch/>
        </p:blipFill>
        <p:spPr>
          <a:xfrm>
            <a:off x="284400" y="1228150"/>
            <a:ext cx="5426801" cy="3079549"/>
          </a:xfrm>
          <a:prstGeom prst="rect">
            <a:avLst/>
          </a:prstGeom>
          <a:noFill/>
          <a:ln>
            <a:noFill/>
          </a:ln>
        </p:spPr>
      </p:pic>
      <p:sp>
        <p:nvSpPr>
          <p:cNvPr id="133" name="Google Shape;133;p24"/>
          <p:cNvSpPr txBox="1"/>
          <p:nvPr/>
        </p:nvSpPr>
        <p:spPr>
          <a:xfrm>
            <a:off x="5595975" y="646400"/>
            <a:ext cx="3425100" cy="29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23850" lvl="0" marL="457200" rtl="0" algn="l">
              <a:lnSpc>
                <a:spcPct val="115000"/>
              </a:lnSpc>
              <a:spcBef>
                <a:spcPts val="2400"/>
              </a:spcBef>
              <a:spcAft>
                <a:spcPts val="0"/>
              </a:spcAft>
              <a:buClr>
                <a:schemeClr val="dk1"/>
              </a:buClr>
              <a:buSzPts val="1500"/>
              <a:buFont typeface="Nunito"/>
              <a:buChar char="●"/>
            </a:pPr>
            <a:r>
              <a:rPr lang="en" sz="1500">
                <a:solidFill>
                  <a:schemeClr val="dk1"/>
                </a:solidFill>
                <a:latin typeface="Nunito"/>
                <a:ea typeface="Nunito"/>
                <a:cs typeface="Nunito"/>
                <a:sym typeface="Nunito"/>
              </a:rPr>
              <a:t>Son p</a:t>
            </a:r>
            <a:r>
              <a:rPr lang="en" sz="1500">
                <a:solidFill>
                  <a:schemeClr val="dk1"/>
                </a:solidFill>
                <a:latin typeface="Nunito"/>
                <a:ea typeface="Nunito"/>
                <a:cs typeface="Nunito"/>
                <a:sym typeface="Nunito"/>
              </a:rPr>
              <a:t>equeños e independientes</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Son responsables de conservar sus propios datos.</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Se comunican entre sí mediante API bien definidas.</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Pueden usar tecnologías y lenguajes diferentes.</a:t>
            </a:r>
            <a:endParaRPr sz="1500">
              <a:solidFill>
                <a:schemeClr val="dk1"/>
              </a:solidFill>
              <a:latin typeface="Nunito"/>
              <a:ea typeface="Nunito"/>
              <a:cs typeface="Nunito"/>
              <a:sym typeface="Nunito"/>
            </a:endParaRPr>
          </a:p>
        </p:txBody>
      </p:sp>
      <p:sp>
        <p:nvSpPr>
          <p:cNvPr id="134" name="Google Shape;134;p24"/>
          <p:cNvSpPr txBox="1"/>
          <p:nvPr/>
        </p:nvSpPr>
        <p:spPr>
          <a:xfrm>
            <a:off x="5873000" y="3629075"/>
            <a:ext cx="31356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Nunito"/>
                <a:ea typeface="Nunito"/>
                <a:cs typeface="Nunito"/>
                <a:sym typeface="Nunito"/>
              </a:rPr>
              <a:t>Requieren de muchas </a:t>
            </a:r>
            <a:r>
              <a:rPr lang="en" sz="1600">
                <a:solidFill>
                  <a:srgbClr val="990000"/>
                </a:solidFill>
                <a:latin typeface="Nunito"/>
                <a:ea typeface="Nunito"/>
                <a:cs typeface="Nunito"/>
                <a:sym typeface="Nunito"/>
              </a:rPr>
              <a:t>tecnologías</a:t>
            </a:r>
            <a:r>
              <a:rPr lang="en" sz="1600">
                <a:solidFill>
                  <a:srgbClr val="990000"/>
                </a:solidFill>
                <a:latin typeface="Nunito"/>
                <a:ea typeface="Nunito"/>
                <a:cs typeface="Nunito"/>
                <a:sym typeface="Nunito"/>
              </a:rPr>
              <a:t> y herramientas para usarlos de forma eficiente.</a:t>
            </a:r>
            <a:endParaRPr sz="1600">
              <a:solidFill>
                <a:srgbClr val="990000"/>
              </a:solidFill>
              <a:latin typeface="Nunito"/>
              <a:ea typeface="Nunito"/>
              <a:cs typeface="Nunito"/>
              <a:sym typeface="Nunito"/>
            </a:endParaRPr>
          </a:p>
        </p:txBody>
      </p:sp>
      <p:sp>
        <p:nvSpPr>
          <p:cNvPr id="135" name="Google Shape;135;p24"/>
          <p:cNvSpPr txBox="1"/>
          <p:nvPr/>
        </p:nvSpPr>
        <p:spPr>
          <a:xfrm>
            <a:off x="1120800" y="77300"/>
            <a:ext cx="6902400" cy="8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434343"/>
                </a:solidFill>
                <a:latin typeface="Nunito"/>
                <a:ea typeface="Nunito"/>
                <a:cs typeface="Nunito"/>
                <a:sym typeface="Nunito"/>
              </a:rPr>
              <a:t>Microservicios</a:t>
            </a:r>
            <a:endParaRPr b="1" sz="4800">
              <a:solidFill>
                <a:srgbClr val="434343"/>
              </a:solidFill>
              <a:latin typeface="Nunito"/>
              <a:ea typeface="Nunito"/>
              <a:cs typeface="Nunito"/>
              <a:sym typeface="Nunito"/>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nvSpPr>
        <p:spPr>
          <a:xfrm>
            <a:off x="488425" y="622800"/>
            <a:ext cx="3938400" cy="3897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a:buChar char="●"/>
            </a:pPr>
            <a:r>
              <a:rPr lang="en" sz="2200">
                <a:latin typeface="Nunito"/>
                <a:ea typeface="Nunito"/>
                <a:cs typeface="Nunito"/>
                <a:sym typeface="Nunito"/>
              </a:rPr>
              <a:t>Introducción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System73 y PolyNet</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Microservicios</a:t>
            </a:r>
            <a:endParaRPr sz="2200">
              <a:latin typeface="Nunito"/>
              <a:ea typeface="Nunito"/>
              <a:cs typeface="Nunito"/>
              <a:sym typeface="Nunito"/>
            </a:endParaRPr>
          </a:p>
          <a:p>
            <a:pPr indent="-381000" lvl="0" marL="457200" rtl="0" algn="l">
              <a:spcBef>
                <a:spcPts val="0"/>
              </a:spcBef>
              <a:spcAft>
                <a:spcPts val="0"/>
              </a:spcAft>
              <a:buSzPts val="2400"/>
              <a:buFont typeface="Nunito"/>
              <a:buChar char="●"/>
            </a:pPr>
            <a:r>
              <a:rPr b="1" lang="en" sz="2400">
                <a:latin typeface="Nunito"/>
                <a:ea typeface="Nunito"/>
                <a:cs typeface="Nunito"/>
                <a:sym typeface="Nunito"/>
              </a:rPr>
              <a:t>Primera aproximación</a:t>
            </a:r>
            <a:endParaRPr b="1" sz="24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Librerías</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Problemas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Tamarco</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Ciclo de vida</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Configuración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Ejemplo</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Conclusiones</a:t>
            </a:r>
            <a:endParaRPr sz="2200">
              <a:latin typeface="Nunito"/>
              <a:ea typeface="Nunito"/>
              <a:cs typeface="Nunito"/>
              <a:sym typeface="Nunito"/>
            </a:endParaRPr>
          </a:p>
        </p:txBody>
      </p:sp>
      <p:sp>
        <p:nvSpPr>
          <p:cNvPr id="142" name="Google Shape;14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5"/>
          <p:cNvPicPr preferRelativeResize="0"/>
          <p:nvPr/>
        </p:nvPicPr>
        <p:blipFill>
          <a:blip r:embed="rId3">
            <a:alphaModFix/>
          </a:blip>
          <a:stretch>
            <a:fillRect/>
          </a:stretch>
        </p:blipFill>
        <p:spPr>
          <a:xfrm>
            <a:off x="4502300" y="1133325"/>
            <a:ext cx="3835800" cy="287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p:nvPr/>
        </p:nvSpPr>
        <p:spPr>
          <a:xfrm>
            <a:off x="3511296" y="376351"/>
            <a:ext cx="1407600" cy="8958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99999"/>
                </a:solidFill>
                <a:latin typeface="Nunito"/>
                <a:ea typeface="Nunito"/>
                <a:cs typeface="Nunito"/>
                <a:sym typeface="Nunito"/>
              </a:rPr>
              <a:t>AMQP</a:t>
            </a:r>
            <a:endParaRPr b="1" sz="1800">
              <a:solidFill>
                <a:srgbClr val="999999"/>
              </a:solidFill>
              <a:latin typeface="Nunito"/>
              <a:ea typeface="Nunito"/>
              <a:cs typeface="Nunito"/>
              <a:sym typeface="Nunito"/>
            </a:endParaRPr>
          </a:p>
        </p:txBody>
      </p:sp>
      <p:sp>
        <p:nvSpPr>
          <p:cNvPr id="149" name="Google Shape;149;p26"/>
          <p:cNvSpPr/>
          <p:nvPr/>
        </p:nvSpPr>
        <p:spPr>
          <a:xfrm>
            <a:off x="5758625" y="3887050"/>
            <a:ext cx="2367900" cy="7716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999999"/>
                </a:solidFill>
                <a:latin typeface="Nunito"/>
                <a:ea typeface="Nunito"/>
                <a:cs typeface="Nunito"/>
                <a:sym typeface="Nunito"/>
              </a:rPr>
              <a:t>Configuración</a:t>
            </a:r>
            <a:endParaRPr b="1" sz="1800">
              <a:solidFill>
                <a:srgbClr val="999999"/>
              </a:solidFill>
              <a:latin typeface="Nunito"/>
              <a:ea typeface="Nunito"/>
              <a:cs typeface="Nunito"/>
              <a:sym typeface="Nunito"/>
            </a:endParaRPr>
          </a:p>
        </p:txBody>
      </p:sp>
      <p:sp>
        <p:nvSpPr>
          <p:cNvPr id="150" name="Google Shape;150;p26"/>
          <p:cNvSpPr/>
          <p:nvPr/>
        </p:nvSpPr>
        <p:spPr>
          <a:xfrm>
            <a:off x="6990458" y="1650336"/>
            <a:ext cx="1604700" cy="9444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999999"/>
                </a:solidFill>
                <a:latin typeface="Nunito"/>
                <a:ea typeface="Nunito"/>
                <a:cs typeface="Nunito"/>
                <a:sym typeface="Nunito"/>
              </a:rPr>
              <a:t>Logging</a:t>
            </a:r>
            <a:endParaRPr b="1" sz="1800">
              <a:solidFill>
                <a:srgbClr val="999999"/>
              </a:solidFill>
              <a:latin typeface="Nunito"/>
              <a:ea typeface="Nunito"/>
              <a:cs typeface="Nunito"/>
              <a:sym typeface="Nunito"/>
            </a:endParaRPr>
          </a:p>
        </p:txBody>
      </p:sp>
      <p:sp>
        <p:nvSpPr>
          <p:cNvPr id="151" name="Google Shape;151;p26"/>
          <p:cNvSpPr/>
          <p:nvPr/>
        </p:nvSpPr>
        <p:spPr>
          <a:xfrm>
            <a:off x="278775" y="3852705"/>
            <a:ext cx="2805600" cy="8403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999999"/>
                </a:solidFill>
                <a:latin typeface="Nunito"/>
                <a:ea typeface="Nunito"/>
                <a:cs typeface="Nunito"/>
                <a:sym typeface="Nunito"/>
              </a:rPr>
              <a:t>Servidor HTTP</a:t>
            </a:r>
            <a:endParaRPr b="1" sz="1800">
              <a:solidFill>
                <a:srgbClr val="999999"/>
              </a:solidFill>
              <a:latin typeface="Nunito"/>
              <a:ea typeface="Nunito"/>
              <a:cs typeface="Nunito"/>
              <a:sym typeface="Nunito"/>
            </a:endParaRPr>
          </a:p>
        </p:txBody>
      </p:sp>
      <p:cxnSp>
        <p:nvCxnSpPr>
          <p:cNvPr id="152" name="Google Shape;152;p26"/>
          <p:cNvCxnSpPr>
            <a:stCxn id="151" idx="7"/>
            <a:endCxn id="153" idx="2"/>
          </p:cNvCxnSpPr>
          <p:nvPr/>
        </p:nvCxnSpPr>
        <p:spPr>
          <a:xfrm flipH="1" rot="10800000">
            <a:off x="2673504" y="3204164"/>
            <a:ext cx="1612200" cy="771600"/>
          </a:xfrm>
          <a:prstGeom prst="straightConnector1">
            <a:avLst/>
          </a:prstGeom>
          <a:noFill/>
          <a:ln cap="flat" cmpd="sng" w="19050">
            <a:solidFill>
              <a:srgbClr val="999999"/>
            </a:solidFill>
            <a:prstDash val="solid"/>
            <a:round/>
            <a:headEnd len="med" w="med" type="none"/>
            <a:tailEnd len="med" w="med" type="triangle"/>
          </a:ln>
        </p:spPr>
      </p:cxnSp>
      <p:cxnSp>
        <p:nvCxnSpPr>
          <p:cNvPr id="154" name="Google Shape;154;p26"/>
          <p:cNvCxnSpPr>
            <a:stCxn id="149" idx="1"/>
            <a:endCxn id="153" idx="2"/>
          </p:cNvCxnSpPr>
          <p:nvPr/>
        </p:nvCxnSpPr>
        <p:spPr>
          <a:xfrm rot="10800000">
            <a:off x="4285896" y="3204148"/>
            <a:ext cx="1819500" cy="795900"/>
          </a:xfrm>
          <a:prstGeom prst="straightConnector1">
            <a:avLst/>
          </a:prstGeom>
          <a:noFill/>
          <a:ln cap="flat" cmpd="sng" w="19050">
            <a:solidFill>
              <a:srgbClr val="999999"/>
            </a:solidFill>
            <a:prstDash val="solid"/>
            <a:round/>
            <a:headEnd len="med" w="med" type="none"/>
            <a:tailEnd len="med" w="med" type="triangle"/>
          </a:ln>
        </p:spPr>
      </p:cxnSp>
      <p:cxnSp>
        <p:nvCxnSpPr>
          <p:cNvPr id="155" name="Google Shape;155;p26"/>
          <p:cNvCxnSpPr>
            <a:stCxn id="150" idx="2"/>
            <a:endCxn id="153" idx="3"/>
          </p:cNvCxnSpPr>
          <p:nvPr/>
        </p:nvCxnSpPr>
        <p:spPr>
          <a:xfrm flipH="1">
            <a:off x="6334958" y="2122536"/>
            <a:ext cx="655500" cy="609300"/>
          </a:xfrm>
          <a:prstGeom prst="straightConnector1">
            <a:avLst/>
          </a:prstGeom>
          <a:noFill/>
          <a:ln cap="flat" cmpd="sng" w="19050">
            <a:solidFill>
              <a:srgbClr val="999999"/>
            </a:solidFill>
            <a:prstDash val="solid"/>
            <a:round/>
            <a:headEnd len="med" w="med" type="none"/>
            <a:tailEnd len="med" w="med" type="triangle"/>
          </a:ln>
        </p:spPr>
      </p:cxnSp>
      <p:cxnSp>
        <p:nvCxnSpPr>
          <p:cNvPr id="156" name="Google Shape;156;p26"/>
          <p:cNvCxnSpPr>
            <a:stCxn id="148" idx="4"/>
            <a:endCxn id="153" idx="0"/>
          </p:cNvCxnSpPr>
          <p:nvPr/>
        </p:nvCxnSpPr>
        <p:spPr>
          <a:xfrm>
            <a:off x="4215096" y="1272151"/>
            <a:ext cx="70800" cy="987600"/>
          </a:xfrm>
          <a:prstGeom prst="straightConnector1">
            <a:avLst/>
          </a:prstGeom>
          <a:noFill/>
          <a:ln cap="flat" cmpd="sng" w="19050">
            <a:solidFill>
              <a:srgbClr val="999999"/>
            </a:solidFill>
            <a:prstDash val="solid"/>
            <a:round/>
            <a:headEnd len="med" w="med" type="none"/>
            <a:tailEnd len="med" w="med" type="triangle"/>
          </a:ln>
        </p:spPr>
      </p:cxnSp>
      <p:cxnSp>
        <p:nvCxnSpPr>
          <p:cNvPr id="157" name="Google Shape;157;p26"/>
          <p:cNvCxnSpPr>
            <a:stCxn id="158" idx="5"/>
            <a:endCxn id="153" idx="1"/>
          </p:cNvCxnSpPr>
          <p:nvPr/>
        </p:nvCxnSpPr>
        <p:spPr>
          <a:xfrm>
            <a:off x="1770545" y="2346881"/>
            <a:ext cx="466200" cy="384900"/>
          </a:xfrm>
          <a:prstGeom prst="straightConnector1">
            <a:avLst/>
          </a:prstGeom>
          <a:noFill/>
          <a:ln cap="flat" cmpd="sng" w="19050">
            <a:solidFill>
              <a:srgbClr val="999999"/>
            </a:solidFill>
            <a:prstDash val="solid"/>
            <a:round/>
            <a:headEnd len="med" w="med" type="none"/>
            <a:tailEnd len="med" w="med" type="triangle"/>
          </a:ln>
        </p:spPr>
      </p:cxnSp>
      <p:cxnSp>
        <p:nvCxnSpPr>
          <p:cNvPr id="159" name="Google Shape;159;p26"/>
          <p:cNvCxnSpPr>
            <a:stCxn id="149" idx="7"/>
            <a:endCxn id="150" idx="4"/>
          </p:cNvCxnSpPr>
          <p:nvPr/>
        </p:nvCxnSpPr>
        <p:spPr>
          <a:xfrm flipH="1" rot="10800000">
            <a:off x="7779754" y="2594848"/>
            <a:ext cx="13200" cy="1405200"/>
          </a:xfrm>
          <a:prstGeom prst="straightConnector1">
            <a:avLst/>
          </a:prstGeom>
          <a:noFill/>
          <a:ln cap="flat" cmpd="sng" w="19050">
            <a:solidFill>
              <a:srgbClr val="999999"/>
            </a:solidFill>
            <a:prstDash val="solid"/>
            <a:round/>
            <a:headEnd len="med" w="med" type="triangle"/>
            <a:tailEnd len="med" w="med" type="triangle"/>
          </a:ln>
        </p:spPr>
      </p:cxnSp>
      <p:cxnSp>
        <p:nvCxnSpPr>
          <p:cNvPr id="160" name="Google Shape;160;p26"/>
          <p:cNvCxnSpPr>
            <a:stCxn id="149" idx="3"/>
            <a:endCxn id="151" idx="5"/>
          </p:cNvCxnSpPr>
          <p:nvPr/>
        </p:nvCxnSpPr>
        <p:spPr>
          <a:xfrm flipH="1">
            <a:off x="2673396" y="4545652"/>
            <a:ext cx="3432000" cy="24300"/>
          </a:xfrm>
          <a:prstGeom prst="straightConnector1">
            <a:avLst/>
          </a:prstGeom>
          <a:noFill/>
          <a:ln cap="flat" cmpd="sng" w="19050">
            <a:solidFill>
              <a:srgbClr val="999999"/>
            </a:solidFill>
            <a:prstDash val="solid"/>
            <a:round/>
            <a:headEnd len="med" w="med" type="none"/>
            <a:tailEnd len="med" w="med" type="triangle"/>
          </a:ln>
        </p:spPr>
      </p:cxnSp>
      <p:cxnSp>
        <p:nvCxnSpPr>
          <p:cNvPr id="161" name="Google Shape;161;p26"/>
          <p:cNvCxnSpPr>
            <a:stCxn id="149" idx="2"/>
            <a:endCxn id="158" idx="4"/>
          </p:cNvCxnSpPr>
          <p:nvPr/>
        </p:nvCxnSpPr>
        <p:spPr>
          <a:xfrm rot="10800000">
            <a:off x="1203125" y="2469850"/>
            <a:ext cx="4555500" cy="1803000"/>
          </a:xfrm>
          <a:prstGeom prst="straightConnector1">
            <a:avLst/>
          </a:prstGeom>
          <a:noFill/>
          <a:ln cap="flat" cmpd="sng" w="19050">
            <a:solidFill>
              <a:srgbClr val="999999"/>
            </a:solidFill>
            <a:prstDash val="solid"/>
            <a:round/>
            <a:headEnd len="med" w="med" type="none"/>
            <a:tailEnd len="med" w="med" type="triangle"/>
          </a:ln>
        </p:spPr>
      </p:cxnSp>
      <p:cxnSp>
        <p:nvCxnSpPr>
          <p:cNvPr id="162" name="Google Shape;162;p26"/>
          <p:cNvCxnSpPr>
            <a:stCxn id="149" idx="0"/>
            <a:endCxn id="148" idx="4"/>
          </p:cNvCxnSpPr>
          <p:nvPr/>
        </p:nvCxnSpPr>
        <p:spPr>
          <a:xfrm rot="10800000">
            <a:off x="4214975" y="1272250"/>
            <a:ext cx="2727600" cy="2614800"/>
          </a:xfrm>
          <a:prstGeom prst="straightConnector1">
            <a:avLst/>
          </a:prstGeom>
          <a:noFill/>
          <a:ln cap="flat" cmpd="sng" w="19050">
            <a:solidFill>
              <a:srgbClr val="999999"/>
            </a:solidFill>
            <a:prstDash val="solid"/>
            <a:round/>
            <a:headEnd len="med" w="med" type="none"/>
            <a:tailEnd len="med" w="med" type="triangle"/>
          </a:ln>
        </p:spPr>
      </p:cxnSp>
      <p:cxnSp>
        <p:nvCxnSpPr>
          <p:cNvPr id="163" name="Google Shape;163;p26"/>
          <p:cNvCxnSpPr>
            <a:stCxn id="150" idx="0"/>
            <a:endCxn id="148" idx="6"/>
          </p:cNvCxnSpPr>
          <p:nvPr/>
        </p:nvCxnSpPr>
        <p:spPr>
          <a:xfrm rot="10800000">
            <a:off x="4918808" y="824136"/>
            <a:ext cx="2874000" cy="826200"/>
          </a:xfrm>
          <a:prstGeom prst="straightConnector1">
            <a:avLst/>
          </a:prstGeom>
          <a:noFill/>
          <a:ln cap="flat" cmpd="sng" w="19050">
            <a:solidFill>
              <a:srgbClr val="999999"/>
            </a:solidFill>
            <a:prstDash val="solid"/>
            <a:round/>
            <a:headEnd len="med" w="med" type="none"/>
            <a:tailEnd len="med" w="med" type="triangle"/>
          </a:ln>
        </p:spPr>
      </p:cxnSp>
      <p:cxnSp>
        <p:nvCxnSpPr>
          <p:cNvPr id="164" name="Google Shape;164;p26"/>
          <p:cNvCxnSpPr>
            <a:stCxn id="150" idx="2"/>
            <a:endCxn id="158" idx="6"/>
          </p:cNvCxnSpPr>
          <p:nvPr/>
        </p:nvCxnSpPr>
        <p:spPr>
          <a:xfrm rot="10800000">
            <a:off x="2005658" y="2049936"/>
            <a:ext cx="4984800" cy="72600"/>
          </a:xfrm>
          <a:prstGeom prst="straightConnector1">
            <a:avLst/>
          </a:prstGeom>
          <a:noFill/>
          <a:ln cap="flat" cmpd="sng" w="19050">
            <a:solidFill>
              <a:srgbClr val="999999"/>
            </a:solidFill>
            <a:prstDash val="solid"/>
            <a:round/>
            <a:headEnd len="med" w="med" type="none"/>
            <a:tailEnd len="med" w="med" type="triangle"/>
          </a:ln>
        </p:spPr>
      </p:cxnSp>
      <p:cxnSp>
        <p:nvCxnSpPr>
          <p:cNvPr id="165" name="Google Shape;165;p26"/>
          <p:cNvCxnSpPr>
            <a:stCxn id="150" idx="2"/>
            <a:endCxn id="151" idx="6"/>
          </p:cNvCxnSpPr>
          <p:nvPr/>
        </p:nvCxnSpPr>
        <p:spPr>
          <a:xfrm flipH="1">
            <a:off x="3084458" y="2122536"/>
            <a:ext cx="3906000" cy="2150400"/>
          </a:xfrm>
          <a:prstGeom prst="straightConnector1">
            <a:avLst/>
          </a:prstGeom>
          <a:noFill/>
          <a:ln cap="flat" cmpd="sng" w="19050">
            <a:solidFill>
              <a:srgbClr val="999999"/>
            </a:solidFill>
            <a:prstDash val="solid"/>
            <a:round/>
            <a:headEnd len="med" w="med" type="none"/>
            <a:tailEnd len="med" w="med" type="triangle"/>
          </a:ln>
        </p:spPr>
      </p:cxnSp>
      <p:cxnSp>
        <p:nvCxnSpPr>
          <p:cNvPr id="166" name="Google Shape;166;p26"/>
          <p:cNvCxnSpPr>
            <a:stCxn id="151" idx="1"/>
            <a:endCxn id="158" idx="3"/>
          </p:cNvCxnSpPr>
          <p:nvPr/>
        </p:nvCxnSpPr>
        <p:spPr>
          <a:xfrm rot="10800000">
            <a:off x="635945" y="2346764"/>
            <a:ext cx="53700" cy="1629000"/>
          </a:xfrm>
          <a:prstGeom prst="straightConnector1">
            <a:avLst/>
          </a:prstGeom>
          <a:noFill/>
          <a:ln cap="flat" cmpd="sng" w="19050">
            <a:solidFill>
              <a:srgbClr val="999999"/>
            </a:solidFill>
            <a:prstDash val="solid"/>
            <a:round/>
            <a:headEnd len="med" w="med" type="none"/>
            <a:tailEnd len="med" w="med" type="triangle"/>
          </a:ln>
        </p:spPr>
      </p:cxnSp>
      <p:cxnSp>
        <p:nvCxnSpPr>
          <p:cNvPr id="167" name="Google Shape;167;p26"/>
          <p:cNvCxnSpPr>
            <a:stCxn id="158" idx="7"/>
            <a:endCxn id="148" idx="2"/>
          </p:cNvCxnSpPr>
          <p:nvPr/>
        </p:nvCxnSpPr>
        <p:spPr>
          <a:xfrm flipH="1" rot="10800000">
            <a:off x="1770545" y="824199"/>
            <a:ext cx="1740900" cy="928500"/>
          </a:xfrm>
          <a:prstGeom prst="straightConnector1">
            <a:avLst/>
          </a:prstGeom>
          <a:noFill/>
          <a:ln cap="flat" cmpd="sng" w="19050">
            <a:solidFill>
              <a:srgbClr val="999999"/>
            </a:solidFill>
            <a:prstDash val="solid"/>
            <a:round/>
            <a:headEnd len="med" w="med" type="none"/>
            <a:tailEnd len="med" w="med" type="triangle"/>
          </a:ln>
        </p:spPr>
      </p:cxnSp>
      <p:sp>
        <p:nvSpPr>
          <p:cNvPr id="158" name="Google Shape;158;p26"/>
          <p:cNvSpPr/>
          <p:nvPr/>
        </p:nvSpPr>
        <p:spPr>
          <a:xfrm>
            <a:off x="400848" y="1629640"/>
            <a:ext cx="1604700" cy="8403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999999"/>
                </a:solidFill>
                <a:latin typeface="Nunito"/>
                <a:ea typeface="Nunito"/>
                <a:cs typeface="Nunito"/>
                <a:sym typeface="Nunito"/>
              </a:rPr>
              <a:t>Métricas</a:t>
            </a:r>
            <a:endParaRPr b="1" sz="1800">
              <a:solidFill>
                <a:srgbClr val="999999"/>
              </a:solidFill>
              <a:latin typeface="Nunito"/>
              <a:ea typeface="Nunito"/>
              <a:cs typeface="Nunito"/>
              <a:sym typeface="Nunito"/>
            </a:endParaRPr>
          </a:p>
        </p:txBody>
      </p:sp>
      <p:sp>
        <p:nvSpPr>
          <p:cNvPr id="153" name="Google Shape;153;p26"/>
          <p:cNvSpPr/>
          <p:nvPr/>
        </p:nvSpPr>
        <p:spPr>
          <a:xfrm>
            <a:off x="2236650" y="2259706"/>
            <a:ext cx="4098300" cy="944400"/>
          </a:xfrm>
          <a:prstGeom prst="rect">
            <a:avLst/>
          </a:prstGeom>
          <a:solidFill>
            <a:srgbClr val="FFFFF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0C71C3"/>
                </a:solidFill>
                <a:latin typeface="Nunito"/>
                <a:ea typeface="Nunito"/>
                <a:cs typeface="Nunito"/>
                <a:sym typeface="Nunito"/>
              </a:rPr>
              <a:t>Lógica del microservicio</a:t>
            </a:r>
            <a:endParaRPr b="1" sz="2200">
              <a:solidFill>
                <a:srgbClr val="0C71C3"/>
              </a:solidFill>
              <a:latin typeface="Nunito"/>
              <a:ea typeface="Nunito"/>
              <a:cs typeface="Nunito"/>
              <a:sym typeface="Nunito"/>
            </a:endParaRPr>
          </a:p>
        </p:txBody>
      </p:sp>
      <p:sp>
        <p:nvSpPr>
          <p:cNvPr id="168" name="Google Shape;168;p26"/>
          <p:cNvSpPr txBox="1"/>
          <p:nvPr>
            <p:ph idx="12" type="sldNum"/>
          </p:nvPr>
        </p:nvSpPr>
        <p:spPr>
          <a:xfrm>
            <a:off x="8445086" y="4615320"/>
            <a:ext cx="576000" cy="44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7"/>
          <p:cNvPicPr preferRelativeResize="0"/>
          <p:nvPr/>
        </p:nvPicPr>
        <p:blipFill rotWithShape="1">
          <a:blip r:embed="rId3">
            <a:alphaModFix/>
          </a:blip>
          <a:srcRect b="30570" l="6806" r="5481" t="16974"/>
          <a:stretch/>
        </p:blipFill>
        <p:spPr>
          <a:xfrm>
            <a:off x="1563369" y="2430375"/>
            <a:ext cx="6017265" cy="2398500"/>
          </a:xfrm>
          <a:prstGeom prst="rect">
            <a:avLst/>
          </a:prstGeom>
          <a:noFill/>
          <a:ln>
            <a:noFill/>
          </a:ln>
        </p:spPr>
      </p:pic>
      <p:pic>
        <p:nvPicPr>
          <p:cNvPr id="174" name="Google Shape;174;p27"/>
          <p:cNvPicPr preferRelativeResize="0"/>
          <p:nvPr/>
        </p:nvPicPr>
        <p:blipFill>
          <a:blip r:embed="rId4">
            <a:alphaModFix/>
          </a:blip>
          <a:stretch>
            <a:fillRect/>
          </a:stretch>
        </p:blipFill>
        <p:spPr>
          <a:xfrm>
            <a:off x="1265313" y="408925"/>
            <a:ext cx="1322675" cy="909350"/>
          </a:xfrm>
          <a:prstGeom prst="rect">
            <a:avLst/>
          </a:prstGeom>
          <a:noFill/>
          <a:ln>
            <a:noFill/>
          </a:ln>
        </p:spPr>
      </p:pic>
      <p:pic>
        <p:nvPicPr>
          <p:cNvPr id="175" name="Google Shape;175;p27"/>
          <p:cNvPicPr preferRelativeResize="0"/>
          <p:nvPr/>
        </p:nvPicPr>
        <p:blipFill>
          <a:blip r:embed="rId4">
            <a:alphaModFix/>
          </a:blip>
          <a:stretch>
            <a:fillRect/>
          </a:stretch>
        </p:blipFill>
        <p:spPr>
          <a:xfrm>
            <a:off x="2587988" y="408925"/>
            <a:ext cx="1322675" cy="909350"/>
          </a:xfrm>
          <a:prstGeom prst="rect">
            <a:avLst/>
          </a:prstGeom>
          <a:noFill/>
          <a:ln>
            <a:noFill/>
          </a:ln>
        </p:spPr>
      </p:pic>
      <p:pic>
        <p:nvPicPr>
          <p:cNvPr id="176" name="Google Shape;176;p27"/>
          <p:cNvPicPr preferRelativeResize="0"/>
          <p:nvPr/>
        </p:nvPicPr>
        <p:blipFill>
          <a:blip r:embed="rId4">
            <a:alphaModFix/>
          </a:blip>
          <a:stretch>
            <a:fillRect/>
          </a:stretch>
        </p:blipFill>
        <p:spPr>
          <a:xfrm>
            <a:off x="3910663" y="408925"/>
            <a:ext cx="1322675" cy="909350"/>
          </a:xfrm>
          <a:prstGeom prst="rect">
            <a:avLst/>
          </a:prstGeom>
          <a:noFill/>
          <a:ln>
            <a:noFill/>
          </a:ln>
        </p:spPr>
      </p:pic>
      <p:pic>
        <p:nvPicPr>
          <p:cNvPr id="177" name="Google Shape;177;p27"/>
          <p:cNvPicPr preferRelativeResize="0"/>
          <p:nvPr/>
        </p:nvPicPr>
        <p:blipFill>
          <a:blip r:embed="rId4">
            <a:alphaModFix/>
          </a:blip>
          <a:stretch>
            <a:fillRect/>
          </a:stretch>
        </p:blipFill>
        <p:spPr>
          <a:xfrm>
            <a:off x="5233338" y="408925"/>
            <a:ext cx="1322675" cy="909350"/>
          </a:xfrm>
          <a:prstGeom prst="rect">
            <a:avLst/>
          </a:prstGeom>
          <a:noFill/>
          <a:ln>
            <a:noFill/>
          </a:ln>
        </p:spPr>
      </p:pic>
      <p:pic>
        <p:nvPicPr>
          <p:cNvPr id="178" name="Google Shape;178;p27"/>
          <p:cNvPicPr preferRelativeResize="0"/>
          <p:nvPr/>
        </p:nvPicPr>
        <p:blipFill>
          <a:blip r:embed="rId4">
            <a:alphaModFix/>
          </a:blip>
          <a:stretch>
            <a:fillRect/>
          </a:stretch>
        </p:blipFill>
        <p:spPr>
          <a:xfrm>
            <a:off x="6556013" y="408925"/>
            <a:ext cx="1322675" cy="909350"/>
          </a:xfrm>
          <a:prstGeom prst="rect">
            <a:avLst/>
          </a:prstGeom>
          <a:noFill/>
          <a:ln>
            <a:noFill/>
          </a:ln>
        </p:spPr>
      </p:pic>
      <p:pic>
        <p:nvPicPr>
          <p:cNvPr id="179" name="Google Shape;179;p27"/>
          <p:cNvPicPr preferRelativeResize="0"/>
          <p:nvPr/>
        </p:nvPicPr>
        <p:blipFill>
          <a:blip r:embed="rId4">
            <a:alphaModFix/>
          </a:blip>
          <a:stretch>
            <a:fillRect/>
          </a:stretch>
        </p:blipFill>
        <p:spPr>
          <a:xfrm>
            <a:off x="1265300" y="1318275"/>
            <a:ext cx="1322675" cy="909350"/>
          </a:xfrm>
          <a:prstGeom prst="rect">
            <a:avLst/>
          </a:prstGeom>
          <a:noFill/>
          <a:ln>
            <a:noFill/>
          </a:ln>
        </p:spPr>
      </p:pic>
      <p:pic>
        <p:nvPicPr>
          <p:cNvPr id="180" name="Google Shape;180;p27"/>
          <p:cNvPicPr preferRelativeResize="0"/>
          <p:nvPr/>
        </p:nvPicPr>
        <p:blipFill>
          <a:blip r:embed="rId4">
            <a:alphaModFix/>
          </a:blip>
          <a:stretch>
            <a:fillRect/>
          </a:stretch>
        </p:blipFill>
        <p:spPr>
          <a:xfrm>
            <a:off x="2587975" y="1318275"/>
            <a:ext cx="1322675" cy="909350"/>
          </a:xfrm>
          <a:prstGeom prst="rect">
            <a:avLst/>
          </a:prstGeom>
          <a:noFill/>
          <a:ln>
            <a:noFill/>
          </a:ln>
        </p:spPr>
      </p:pic>
      <p:pic>
        <p:nvPicPr>
          <p:cNvPr id="181" name="Google Shape;181;p27"/>
          <p:cNvPicPr preferRelativeResize="0"/>
          <p:nvPr/>
        </p:nvPicPr>
        <p:blipFill>
          <a:blip r:embed="rId4">
            <a:alphaModFix/>
          </a:blip>
          <a:stretch>
            <a:fillRect/>
          </a:stretch>
        </p:blipFill>
        <p:spPr>
          <a:xfrm>
            <a:off x="3910650" y="1318275"/>
            <a:ext cx="1322675" cy="909350"/>
          </a:xfrm>
          <a:prstGeom prst="rect">
            <a:avLst/>
          </a:prstGeom>
          <a:noFill/>
          <a:ln>
            <a:noFill/>
          </a:ln>
        </p:spPr>
      </p:pic>
      <p:pic>
        <p:nvPicPr>
          <p:cNvPr id="182" name="Google Shape;182;p27"/>
          <p:cNvPicPr preferRelativeResize="0"/>
          <p:nvPr/>
        </p:nvPicPr>
        <p:blipFill>
          <a:blip r:embed="rId4">
            <a:alphaModFix/>
          </a:blip>
          <a:stretch>
            <a:fillRect/>
          </a:stretch>
        </p:blipFill>
        <p:spPr>
          <a:xfrm>
            <a:off x="5233325" y="1318275"/>
            <a:ext cx="1322675" cy="909350"/>
          </a:xfrm>
          <a:prstGeom prst="rect">
            <a:avLst/>
          </a:prstGeom>
          <a:noFill/>
          <a:ln>
            <a:noFill/>
          </a:ln>
        </p:spPr>
      </p:pic>
      <p:pic>
        <p:nvPicPr>
          <p:cNvPr id="183" name="Google Shape;183;p27"/>
          <p:cNvPicPr preferRelativeResize="0"/>
          <p:nvPr/>
        </p:nvPicPr>
        <p:blipFill>
          <a:blip r:embed="rId4">
            <a:alphaModFix/>
          </a:blip>
          <a:stretch>
            <a:fillRect/>
          </a:stretch>
        </p:blipFill>
        <p:spPr>
          <a:xfrm>
            <a:off x="6556000" y="1318275"/>
            <a:ext cx="1322675" cy="909350"/>
          </a:xfrm>
          <a:prstGeom prst="rect">
            <a:avLst/>
          </a:prstGeom>
          <a:noFill/>
          <a:ln>
            <a:noFill/>
          </a:ln>
        </p:spPr>
      </p:pic>
      <p:cxnSp>
        <p:nvCxnSpPr>
          <p:cNvPr id="184" name="Google Shape;184;p27"/>
          <p:cNvCxnSpPr/>
          <p:nvPr/>
        </p:nvCxnSpPr>
        <p:spPr>
          <a:xfrm>
            <a:off x="1038950" y="359150"/>
            <a:ext cx="7105800" cy="1936800"/>
          </a:xfrm>
          <a:prstGeom prst="straightConnector1">
            <a:avLst/>
          </a:prstGeom>
          <a:noFill/>
          <a:ln cap="flat" cmpd="sng" w="28575">
            <a:solidFill>
              <a:schemeClr val="dk2"/>
            </a:solidFill>
            <a:prstDash val="solid"/>
            <a:round/>
            <a:headEnd len="med" w="med" type="none"/>
            <a:tailEnd len="med" w="med" type="none"/>
          </a:ln>
        </p:spPr>
      </p:cxnSp>
      <p:cxnSp>
        <p:nvCxnSpPr>
          <p:cNvPr id="185" name="Google Shape;185;p27"/>
          <p:cNvCxnSpPr/>
          <p:nvPr/>
        </p:nvCxnSpPr>
        <p:spPr>
          <a:xfrm flipH="1" rot="10800000">
            <a:off x="1038950" y="346050"/>
            <a:ext cx="7106100" cy="1937100"/>
          </a:xfrm>
          <a:prstGeom prst="straightConnector1">
            <a:avLst/>
          </a:prstGeom>
          <a:noFill/>
          <a:ln cap="flat" cmpd="sng" w="28575">
            <a:solidFill>
              <a:schemeClr val="dk2"/>
            </a:solidFill>
            <a:prstDash val="solid"/>
            <a:round/>
            <a:headEnd len="med" w="med" type="none"/>
            <a:tailEnd len="med" w="med" type="none"/>
          </a:ln>
        </p:spPr>
      </p:cxnSp>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nvSpPr>
        <p:spPr>
          <a:xfrm>
            <a:off x="349300" y="946900"/>
            <a:ext cx="4980900" cy="4026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Dosis"/>
              <a:ea typeface="Dosis"/>
              <a:cs typeface="Dosis"/>
              <a:sym typeface="Dosis"/>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Código repetido entre todos los servicios</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Muchos pull requests iguales</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Mucho tiempo en tareas de mantenimiento</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Código repetido también implica test repetidos</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a:t>
            </a:r>
            <a:endParaRPr sz="1800">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Comportamiento incoherente entre los microservicios</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El proceso de crear un microservicio es muy repetitivo</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sz="1800">
                <a:solidFill>
                  <a:schemeClr val="dk1"/>
                </a:solidFill>
                <a:latin typeface="Nunito"/>
                <a:ea typeface="Nunito"/>
                <a:cs typeface="Nunito"/>
                <a:sym typeface="Nunito"/>
              </a:rPr>
              <a:t>Diferentes patrones de concurrencia</a:t>
            </a:r>
            <a:endParaRPr sz="1800">
              <a:latin typeface="Nunito"/>
              <a:ea typeface="Nunito"/>
              <a:cs typeface="Nunito"/>
              <a:sym typeface="Nunito"/>
            </a:endParaRPr>
          </a:p>
        </p:txBody>
      </p:sp>
      <p:sp>
        <p:nvSpPr>
          <p:cNvPr id="192" name="Google Shape;192;p28"/>
          <p:cNvSpPr txBox="1"/>
          <p:nvPr>
            <p:ph idx="4294967295" type="ctrTitle"/>
          </p:nvPr>
        </p:nvSpPr>
        <p:spPr>
          <a:xfrm>
            <a:off x="504525" y="210200"/>
            <a:ext cx="42681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434343"/>
                </a:solidFill>
                <a:latin typeface="Nunito"/>
                <a:ea typeface="Nunito"/>
                <a:cs typeface="Nunito"/>
                <a:sym typeface="Nunito"/>
              </a:rPr>
              <a:t>Problemas</a:t>
            </a:r>
            <a:endParaRPr b="1" sz="4200">
              <a:solidFill>
                <a:srgbClr val="434343"/>
              </a:solidFill>
              <a:latin typeface="Nunito"/>
              <a:ea typeface="Nunito"/>
              <a:cs typeface="Nunito"/>
              <a:sym typeface="Nunito"/>
            </a:endParaRPr>
          </a:p>
        </p:txBody>
      </p:sp>
      <p:pic>
        <p:nvPicPr>
          <p:cNvPr id="193" name="Google Shape;193;p28"/>
          <p:cNvPicPr preferRelativeResize="0"/>
          <p:nvPr/>
        </p:nvPicPr>
        <p:blipFill>
          <a:blip r:embed="rId3">
            <a:alphaModFix/>
          </a:blip>
          <a:stretch>
            <a:fillRect/>
          </a:stretch>
        </p:blipFill>
        <p:spPr>
          <a:xfrm>
            <a:off x="5516800" y="1306075"/>
            <a:ext cx="3322400" cy="2531353"/>
          </a:xfrm>
          <a:prstGeom prst="rect">
            <a:avLst/>
          </a:prstGeom>
          <a:noFill/>
          <a:ln>
            <a:noFill/>
          </a:ln>
        </p:spPr>
      </p:pic>
      <p:sp>
        <p:nvSpPr>
          <p:cNvPr id="194" name="Google Shape;19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nvSpPr>
        <p:spPr>
          <a:xfrm>
            <a:off x="474475" y="681700"/>
            <a:ext cx="3938400" cy="389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 sz="2400">
                <a:latin typeface="Nunito"/>
                <a:ea typeface="Nunito"/>
                <a:cs typeface="Nunito"/>
                <a:sym typeface="Nunito"/>
              </a:rPr>
              <a:t>Introducción</a:t>
            </a:r>
            <a:endParaRPr sz="24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System73 y PolyNet</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Microservicios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Primera aproximación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Librerías</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Problemas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b="1" lang="en" sz="2200">
                <a:latin typeface="Nunito"/>
                <a:ea typeface="Nunito"/>
                <a:cs typeface="Nunito"/>
                <a:sym typeface="Nunito"/>
              </a:rPr>
              <a:t>Tamarco</a:t>
            </a:r>
            <a:endParaRPr b="1"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Ciclo de vida</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Configuración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Ejemplo</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Conclusiones</a:t>
            </a:r>
            <a:endParaRPr sz="2200">
              <a:latin typeface="Nunito"/>
              <a:ea typeface="Nunito"/>
              <a:cs typeface="Nunito"/>
              <a:sym typeface="Nunito"/>
            </a:endParaRPr>
          </a:p>
        </p:txBody>
      </p:sp>
      <p:sp>
        <p:nvSpPr>
          <p:cNvPr id="200" name="Google Shape;20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9"/>
          <p:cNvPicPr preferRelativeResize="0"/>
          <p:nvPr/>
        </p:nvPicPr>
        <p:blipFill rotWithShape="1">
          <a:blip r:embed="rId3">
            <a:alphaModFix/>
          </a:blip>
          <a:srcRect b="15109" l="15882" r="14025" t="10425"/>
          <a:stretch/>
        </p:blipFill>
        <p:spPr>
          <a:xfrm>
            <a:off x="4412875" y="1054788"/>
            <a:ext cx="4404726" cy="292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783300" y="267900"/>
            <a:ext cx="7577400" cy="88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Nunito"/>
                <a:ea typeface="Nunito"/>
                <a:cs typeface="Nunito"/>
                <a:sym typeface="Nunito"/>
              </a:rPr>
              <a:t>Características</a:t>
            </a:r>
            <a:r>
              <a:rPr lang="en" sz="4800">
                <a:solidFill>
                  <a:srgbClr val="434343"/>
                </a:solidFill>
                <a:latin typeface="Nunito"/>
                <a:ea typeface="Nunito"/>
                <a:cs typeface="Nunito"/>
                <a:sym typeface="Nunito"/>
              </a:rPr>
              <a:t> de Tamarco</a:t>
            </a:r>
            <a:endParaRPr sz="4800">
              <a:solidFill>
                <a:srgbClr val="434343"/>
              </a:solidFill>
              <a:latin typeface="Nunito"/>
              <a:ea typeface="Nunito"/>
              <a:cs typeface="Nunito"/>
              <a:sym typeface="Nunito"/>
            </a:endParaRPr>
          </a:p>
        </p:txBody>
      </p:sp>
      <p:sp>
        <p:nvSpPr>
          <p:cNvPr id="207" name="Google Shape;207;p30"/>
          <p:cNvSpPr txBox="1"/>
          <p:nvPr>
            <p:ph idx="1" type="body"/>
          </p:nvPr>
        </p:nvSpPr>
        <p:spPr>
          <a:xfrm>
            <a:off x="1810650" y="1554900"/>
            <a:ext cx="5522700" cy="2780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Gestión</a:t>
            </a:r>
            <a:r>
              <a:rPr lang="en" sz="2200">
                <a:solidFill>
                  <a:schemeClr val="dk1"/>
                </a:solidFill>
                <a:latin typeface="Nunito"/>
                <a:ea typeface="Nunito"/>
                <a:cs typeface="Nunito"/>
                <a:sym typeface="Nunito"/>
              </a:rPr>
              <a:t> del ciclo de vida</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Configuración centralizada en </a:t>
            </a:r>
            <a:r>
              <a:rPr i="1" lang="en" sz="2200">
                <a:solidFill>
                  <a:schemeClr val="dk1"/>
                </a:solidFill>
                <a:latin typeface="Nunito"/>
                <a:ea typeface="Nunito"/>
                <a:cs typeface="Nunito"/>
                <a:sym typeface="Nunito"/>
              </a:rPr>
              <a:t>etcd</a:t>
            </a:r>
            <a:endParaRPr i="1"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Configuración del </a:t>
            </a:r>
            <a:r>
              <a:rPr i="1" lang="en" sz="2200">
                <a:solidFill>
                  <a:schemeClr val="dk1"/>
                </a:solidFill>
                <a:latin typeface="Nunito"/>
                <a:ea typeface="Nunito"/>
                <a:cs typeface="Nunito"/>
                <a:sym typeface="Nunito"/>
              </a:rPr>
              <a:t>logging</a:t>
            </a:r>
            <a:endParaRPr i="1"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Arquitectura orientada a recursos</a:t>
            </a:r>
            <a:endParaRPr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Basado en </a:t>
            </a:r>
            <a:r>
              <a:rPr i="1" lang="en" sz="2200">
                <a:solidFill>
                  <a:schemeClr val="dk1"/>
                </a:solidFill>
                <a:latin typeface="Nunito"/>
                <a:ea typeface="Nunito"/>
                <a:cs typeface="Nunito"/>
                <a:sym typeface="Nunito"/>
              </a:rPr>
              <a:t>asyncio</a:t>
            </a:r>
            <a:endParaRPr i="1" sz="2200">
              <a:solidFill>
                <a:schemeClr val="dk1"/>
              </a:solidFill>
              <a:latin typeface="Nunito"/>
              <a:ea typeface="Nunito"/>
              <a:cs typeface="Nunito"/>
              <a:sym typeface="Nunito"/>
            </a:endParaRPr>
          </a:p>
          <a:p>
            <a:pPr indent="-368300" lvl="0" marL="457200" rtl="0" algn="l">
              <a:spcBef>
                <a:spcPts val="0"/>
              </a:spcBef>
              <a:spcAft>
                <a:spcPts val="0"/>
              </a:spcAft>
              <a:buClr>
                <a:schemeClr val="dk1"/>
              </a:buClr>
              <a:buSzPts val="2200"/>
              <a:buFont typeface="Nunito"/>
              <a:buChar char="●"/>
            </a:pPr>
            <a:r>
              <a:rPr lang="en" sz="2200">
                <a:solidFill>
                  <a:schemeClr val="dk1"/>
                </a:solidFill>
                <a:latin typeface="Nunito"/>
                <a:ea typeface="Nunito"/>
                <a:cs typeface="Nunito"/>
                <a:sym typeface="Nunito"/>
              </a:rPr>
              <a:t>Nuevos servicios a partir de plantillas</a:t>
            </a:r>
            <a:endParaRPr sz="2200">
              <a:solidFill>
                <a:schemeClr val="dk1"/>
              </a:solidFill>
              <a:latin typeface="Nunito"/>
              <a:ea typeface="Nunito"/>
              <a:cs typeface="Nunito"/>
              <a:sym typeface="Nunito"/>
            </a:endParaRPr>
          </a:p>
        </p:txBody>
      </p:sp>
      <p:sp>
        <p:nvSpPr>
          <p:cNvPr id="208" name="Google Shape;20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p:nvPr/>
        </p:nvSpPr>
        <p:spPr>
          <a:xfrm>
            <a:off x="513401" y="947900"/>
            <a:ext cx="20121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Microservicio 1</a:t>
            </a:r>
            <a:endParaRPr>
              <a:latin typeface="Nunito"/>
              <a:ea typeface="Nunito"/>
              <a:cs typeface="Nunito"/>
              <a:sym typeface="Nunito"/>
            </a:endParaRPr>
          </a:p>
        </p:txBody>
      </p:sp>
      <p:sp>
        <p:nvSpPr>
          <p:cNvPr id="214" name="Google Shape;214;p31"/>
          <p:cNvSpPr/>
          <p:nvPr/>
        </p:nvSpPr>
        <p:spPr>
          <a:xfrm>
            <a:off x="519476" y="1560650"/>
            <a:ext cx="20052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Microservicio 2</a:t>
            </a:r>
            <a:endParaRPr>
              <a:latin typeface="Nunito"/>
              <a:ea typeface="Nunito"/>
              <a:cs typeface="Nunito"/>
              <a:sym typeface="Nunito"/>
            </a:endParaRPr>
          </a:p>
        </p:txBody>
      </p:sp>
      <p:sp>
        <p:nvSpPr>
          <p:cNvPr id="215" name="Google Shape;215;p31"/>
          <p:cNvSpPr/>
          <p:nvPr/>
        </p:nvSpPr>
        <p:spPr>
          <a:xfrm>
            <a:off x="519562" y="2173424"/>
            <a:ext cx="20052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Microservicio 3</a:t>
            </a:r>
            <a:endParaRPr>
              <a:latin typeface="Nunito"/>
              <a:ea typeface="Nunito"/>
              <a:cs typeface="Nunito"/>
              <a:sym typeface="Nunito"/>
            </a:endParaRPr>
          </a:p>
        </p:txBody>
      </p:sp>
      <p:sp>
        <p:nvSpPr>
          <p:cNvPr id="216" name="Google Shape;216;p31"/>
          <p:cNvSpPr/>
          <p:nvPr/>
        </p:nvSpPr>
        <p:spPr>
          <a:xfrm>
            <a:off x="519819" y="2786198"/>
            <a:ext cx="20046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Microservicio 4</a:t>
            </a:r>
            <a:endParaRPr>
              <a:latin typeface="Nunito"/>
              <a:ea typeface="Nunito"/>
              <a:cs typeface="Nunito"/>
              <a:sym typeface="Nunito"/>
            </a:endParaRPr>
          </a:p>
        </p:txBody>
      </p:sp>
      <p:sp>
        <p:nvSpPr>
          <p:cNvPr id="217" name="Google Shape;217;p31"/>
          <p:cNvSpPr/>
          <p:nvPr/>
        </p:nvSpPr>
        <p:spPr>
          <a:xfrm>
            <a:off x="526843" y="3398972"/>
            <a:ext cx="20046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Microservicio 5</a:t>
            </a:r>
            <a:endParaRPr>
              <a:latin typeface="Nunito"/>
              <a:ea typeface="Nunito"/>
              <a:cs typeface="Nunito"/>
              <a:sym typeface="Nunito"/>
            </a:endParaRPr>
          </a:p>
        </p:txBody>
      </p:sp>
      <p:sp>
        <p:nvSpPr>
          <p:cNvPr id="218" name="Google Shape;218;p31"/>
          <p:cNvSpPr/>
          <p:nvPr/>
        </p:nvSpPr>
        <p:spPr>
          <a:xfrm>
            <a:off x="3828521" y="830875"/>
            <a:ext cx="2916000" cy="164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Ciclo de vida</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Configuración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Logging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Manejo de errores</a:t>
            </a:r>
            <a:endParaRPr>
              <a:latin typeface="Nunito"/>
              <a:ea typeface="Nunito"/>
              <a:cs typeface="Nunito"/>
              <a:sym typeface="Nunito"/>
            </a:endParaRPr>
          </a:p>
          <a:p>
            <a:pPr indent="0" lvl="0" marL="457200" rtl="0" algn="ctr">
              <a:spcBef>
                <a:spcPts val="0"/>
              </a:spcBef>
              <a:spcAft>
                <a:spcPts val="0"/>
              </a:spcAft>
              <a:buNone/>
            </a:pPr>
            <a:r>
              <a:t/>
            </a:r>
            <a:endParaRPr>
              <a:latin typeface="Dosis"/>
              <a:ea typeface="Dosis"/>
              <a:cs typeface="Dosis"/>
              <a:sym typeface="Dosis"/>
            </a:endParaRPr>
          </a:p>
        </p:txBody>
      </p:sp>
      <p:sp>
        <p:nvSpPr>
          <p:cNvPr id="219" name="Google Shape;219;p31"/>
          <p:cNvSpPr/>
          <p:nvPr/>
        </p:nvSpPr>
        <p:spPr>
          <a:xfrm>
            <a:off x="3828364" y="2491989"/>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Métricas</a:t>
            </a:r>
            <a:endParaRPr>
              <a:latin typeface="Nunito"/>
              <a:ea typeface="Nunito"/>
              <a:cs typeface="Nunito"/>
              <a:sym typeface="Nunito"/>
            </a:endParaRPr>
          </a:p>
        </p:txBody>
      </p:sp>
      <p:sp>
        <p:nvSpPr>
          <p:cNvPr id="220" name="Google Shape;220;p31"/>
          <p:cNvSpPr/>
          <p:nvPr/>
        </p:nvSpPr>
        <p:spPr>
          <a:xfrm>
            <a:off x="3828364" y="2861702"/>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AMQP</a:t>
            </a:r>
            <a:endParaRPr>
              <a:latin typeface="Nunito"/>
              <a:ea typeface="Nunito"/>
              <a:cs typeface="Nunito"/>
              <a:sym typeface="Nunito"/>
            </a:endParaRPr>
          </a:p>
        </p:txBody>
      </p:sp>
      <p:sp>
        <p:nvSpPr>
          <p:cNvPr id="221" name="Google Shape;221;p31"/>
          <p:cNvSpPr/>
          <p:nvPr/>
        </p:nvSpPr>
        <p:spPr>
          <a:xfrm>
            <a:off x="3828521" y="3583614"/>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Servidor HTTP</a:t>
            </a:r>
            <a:endParaRPr>
              <a:latin typeface="Nunito"/>
              <a:ea typeface="Nunito"/>
              <a:cs typeface="Nunito"/>
              <a:sym typeface="Nunito"/>
            </a:endParaRPr>
          </a:p>
        </p:txBody>
      </p:sp>
      <p:cxnSp>
        <p:nvCxnSpPr>
          <p:cNvPr id="222" name="Google Shape;222;p31"/>
          <p:cNvCxnSpPr>
            <a:stCxn id="213" idx="6"/>
            <a:endCxn id="218" idx="1"/>
          </p:cNvCxnSpPr>
          <p:nvPr/>
        </p:nvCxnSpPr>
        <p:spPr>
          <a:xfrm>
            <a:off x="2525501" y="1176800"/>
            <a:ext cx="1302900" cy="478800"/>
          </a:xfrm>
          <a:prstGeom prst="curvedConnector3">
            <a:avLst>
              <a:gd fmla="val 50005" name="adj1"/>
            </a:avLst>
          </a:prstGeom>
          <a:noFill/>
          <a:ln cap="flat" cmpd="sng" w="9525">
            <a:solidFill>
              <a:schemeClr val="dk2"/>
            </a:solidFill>
            <a:prstDash val="solid"/>
            <a:round/>
            <a:headEnd len="med" w="med" type="none"/>
            <a:tailEnd len="med" w="med" type="triangle"/>
          </a:ln>
        </p:spPr>
      </p:cxnSp>
      <p:cxnSp>
        <p:nvCxnSpPr>
          <p:cNvPr id="223" name="Google Shape;223;p31"/>
          <p:cNvCxnSpPr>
            <a:stCxn id="215" idx="6"/>
            <a:endCxn id="218" idx="1"/>
          </p:cNvCxnSpPr>
          <p:nvPr/>
        </p:nvCxnSpPr>
        <p:spPr>
          <a:xfrm flipH="1" rot="10800000">
            <a:off x="2524762" y="1655624"/>
            <a:ext cx="1303800" cy="746700"/>
          </a:xfrm>
          <a:prstGeom prst="curvedConnector3">
            <a:avLst>
              <a:gd fmla="val 49998" name="adj1"/>
            </a:avLst>
          </a:prstGeom>
          <a:noFill/>
          <a:ln cap="flat" cmpd="sng" w="9525">
            <a:solidFill>
              <a:schemeClr val="dk2"/>
            </a:solidFill>
            <a:prstDash val="solid"/>
            <a:round/>
            <a:headEnd len="med" w="med" type="none"/>
            <a:tailEnd len="med" w="med" type="triangle"/>
          </a:ln>
        </p:spPr>
      </p:cxnSp>
      <p:cxnSp>
        <p:nvCxnSpPr>
          <p:cNvPr id="224" name="Google Shape;224;p31"/>
          <p:cNvCxnSpPr>
            <a:stCxn id="214" idx="6"/>
            <a:endCxn id="218" idx="1"/>
          </p:cNvCxnSpPr>
          <p:nvPr/>
        </p:nvCxnSpPr>
        <p:spPr>
          <a:xfrm flipH="1" rot="10800000">
            <a:off x="2524676" y="1655450"/>
            <a:ext cx="1303800" cy="1341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225" name="Google Shape;225;p31"/>
          <p:cNvCxnSpPr>
            <a:stCxn id="216" idx="6"/>
            <a:endCxn id="218" idx="1"/>
          </p:cNvCxnSpPr>
          <p:nvPr/>
        </p:nvCxnSpPr>
        <p:spPr>
          <a:xfrm flipH="1" rot="10800000">
            <a:off x="2524419" y="1655498"/>
            <a:ext cx="1304100" cy="1359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226" name="Google Shape;226;p31"/>
          <p:cNvCxnSpPr>
            <a:stCxn id="217" idx="6"/>
            <a:endCxn id="218" idx="1"/>
          </p:cNvCxnSpPr>
          <p:nvPr/>
        </p:nvCxnSpPr>
        <p:spPr>
          <a:xfrm flipH="1" rot="10800000">
            <a:off x="2531443" y="1655672"/>
            <a:ext cx="1297200" cy="1972200"/>
          </a:xfrm>
          <a:prstGeom prst="curvedConnector3">
            <a:avLst>
              <a:gd fmla="val 49995" name="adj1"/>
            </a:avLst>
          </a:prstGeom>
          <a:noFill/>
          <a:ln cap="flat" cmpd="sng" w="9525">
            <a:solidFill>
              <a:schemeClr val="dk2"/>
            </a:solidFill>
            <a:prstDash val="solid"/>
            <a:round/>
            <a:headEnd len="med" w="med" type="none"/>
            <a:tailEnd len="med" w="med" type="triangle"/>
          </a:ln>
        </p:spPr>
      </p:cxnSp>
      <p:sp>
        <p:nvSpPr>
          <p:cNvPr id="227" name="Google Shape;227;p31"/>
          <p:cNvSpPr/>
          <p:nvPr/>
        </p:nvSpPr>
        <p:spPr>
          <a:xfrm>
            <a:off x="3828364" y="3219739"/>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Kafka</a:t>
            </a:r>
            <a:endParaRPr>
              <a:latin typeface="Nunito"/>
              <a:ea typeface="Nunito"/>
              <a:cs typeface="Nunito"/>
              <a:sym typeface="Nunito"/>
            </a:endParaRPr>
          </a:p>
        </p:txBody>
      </p:sp>
      <p:sp>
        <p:nvSpPr>
          <p:cNvPr id="228" name="Google Shape;228;p31"/>
          <p:cNvSpPr/>
          <p:nvPr/>
        </p:nvSpPr>
        <p:spPr>
          <a:xfrm>
            <a:off x="523649" y="4011750"/>
            <a:ext cx="2004600" cy="45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229" name="Google Shape;229;p31"/>
          <p:cNvSpPr/>
          <p:nvPr/>
        </p:nvSpPr>
        <p:spPr>
          <a:xfrm>
            <a:off x="3828521" y="4311364"/>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230" name="Google Shape;230;p31"/>
          <p:cNvSpPr/>
          <p:nvPr/>
        </p:nvSpPr>
        <p:spPr>
          <a:xfrm>
            <a:off x="3828364" y="3947489"/>
            <a:ext cx="2916000" cy="35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Postgres</a:t>
            </a:r>
            <a:endParaRPr>
              <a:latin typeface="Nunito"/>
              <a:ea typeface="Nunito"/>
              <a:cs typeface="Nunito"/>
              <a:sym typeface="Nunito"/>
            </a:endParaRPr>
          </a:p>
        </p:txBody>
      </p:sp>
      <p:sp>
        <p:nvSpPr>
          <p:cNvPr id="231" name="Google Shape;231;p31"/>
          <p:cNvSpPr txBox="1"/>
          <p:nvPr/>
        </p:nvSpPr>
        <p:spPr>
          <a:xfrm>
            <a:off x="7310455" y="3398971"/>
            <a:ext cx="976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Recursos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sp>
        <p:nvSpPr>
          <p:cNvPr id="232" name="Google Shape;232;p31"/>
          <p:cNvSpPr txBox="1"/>
          <p:nvPr/>
        </p:nvSpPr>
        <p:spPr>
          <a:xfrm>
            <a:off x="6839375" y="1476550"/>
            <a:ext cx="1827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Núcleo de Tamarco</a:t>
            </a:r>
            <a:endParaRPr>
              <a:latin typeface="Nunito"/>
              <a:ea typeface="Nunito"/>
              <a:cs typeface="Nunito"/>
              <a:sym typeface="Nunito"/>
            </a:endParaRPr>
          </a:p>
        </p:txBody>
      </p:sp>
      <p:sp>
        <p:nvSpPr>
          <p:cNvPr id="233" name="Google Shape;233;p31"/>
          <p:cNvSpPr/>
          <p:nvPr/>
        </p:nvSpPr>
        <p:spPr>
          <a:xfrm>
            <a:off x="6882266" y="2572231"/>
            <a:ext cx="428100" cy="2097000"/>
          </a:xfrm>
          <a:prstGeom prst="righ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69800" y="114575"/>
            <a:ext cx="2804400" cy="100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0C71C3"/>
                </a:solidFill>
                <a:latin typeface="Nunito"/>
                <a:ea typeface="Nunito"/>
                <a:cs typeface="Nunito"/>
                <a:sym typeface="Nunito"/>
              </a:rPr>
              <a:t>Í</a:t>
            </a:r>
            <a:r>
              <a:rPr b="1" lang="en" sz="6000">
                <a:solidFill>
                  <a:srgbClr val="0C71C3"/>
                </a:solidFill>
                <a:latin typeface="Nunito"/>
                <a:ea typeface="Nunito"/>
                <a:cs typeface="Nunito"/>
                <a:sym typeface="Nunito"/>
              </a:rPr>
              <a:t>ndice</a:t>
            </a:r>
            <a:endParaRPr b="1" sz="6000">
              <a:solidFill>
                <a:srgbClr val="0C71C3"/>
              </a:solidFill>
              <a:latin typeface="Nunito"/>
              <a:ea typeface="Nunito"/>
              <a:cs typeface="Nunito"/>
              <a:sym typeface="Nunito"/>
            </a:endParaRPr>
          </a:p>
        </p:txBody>
      </p:sp>
      <p:sp>
        <p:nvSpPr>
          <p:cNvPr id="64" name="Google Shape;64;p14"/>
          <p:cNvSpPr txBox="1"/>
          <p:nvPr/>
        </p:nvSpPr>
        <p:spPr>
          <a:xfrm>
            <a:off x="488425" y="1010675"/>
            <a:ext cx="3938400" cy="3897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a:buChar char="●"/>
            </a:pPr>
            <a:r>
              <a:rPr lang="en" sz="2200">
                <a:latin typeface="Nunito"/>
                <a:ea typeface="Nunito"/>
                <a:cs typeface="Nunito"/>
                <a:sym typeface="Nunito"/>
              </a:rPr>
              <a:t>Introducción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System73 y PolyNet</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Microservicios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Primera aproximación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Librerías</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Problemas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Tamarco</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Ciclo de vida</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Configuración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Ejemplo</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Conclusiones</a:t>
            </a:r>
            <a:endParaRPr sz="2200">
              <a:latin typeface="Nunito"/>
              <a:ea typeface="Nunito"/>
              <a:cs typeface="Nunito"/>
              <a:sym typeface="Nunito"/>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4"/>
          <p:cNvPicPr preferRelativeResize="0"/>
          <p:nvPr/>
        </p:nvPicPr>
        <p:blipFill>
          <a:blip r:embed="rId3">
            <a:alphaModFix/>
          </a:blip>
          <a:stretch>
            <a:fillRect/>
          </a:stretch>
        </p:blipFill>
        <p:spPr>
          <a:xfrm>
            <a:off x="4507350" y="1375900"/>
            <a:ext cx="4116874" cy="27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21900" y="422950"/>
            <a:ext cx="8500200" cy="114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0C71C3"/>
                </a:solidFill>
                <a:latin typeface="Nunito"/>
                <a:ea typeface="Nunito"/>
                <a:cs typeface="Nunito"/>
                <a:sym typeface="Nunito"/>
              </a:rPr>
              <a:t>Ciclo de vida</a:t>
            </a:r>
            <a:endParaRPr b="1" sz="7200">
              <a:solidFill>
                <a:srgbClr val="0C71C3"/>
              </a:solidFill>
              <a:latin typeface="Nunito"/>
              <a:ea typeface="Nunito"/>
              <a:cs typeface="Nunito"/>
              <a:sym typeface="Nunito"/>
            </a:endParaRPr>
          </a:p>
        </p:txBody>
      </p:sp>
      <p:sp>
        <p:nvSpPr>
          <p:cNvPr id="240" name="Google Shape;24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2"/>
          <p:cNvPicPr preferRelativeResize="0"/>
          <p:nvPr/>
        </p:nvPicPr>
        <p:blipFill>
          <a:blip r:embed="rId3">
            <a:alphaModFix/>
          </a:blip>
          <a:stretch>
            <a:fillRect/>
          </a:stretch>
        </p:blipFill>
        <p:spPr>
          <a:xfrm>
            <a:off x="2353733" y="1948450"/>
            <a:ext cx="4436525" cy="265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txBox="1"/>
          <p:nvPr/>
        </p:nvSpPr>
        <p:spPr>
          <a:xfrm>
            <a:off x="181175" y="208050"/>
            <a:ext cx="29049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Nunito"/>
                <a:ea typeface="Nunito"/>
                <a:cs typeface="Nunito"/>
                <a:sym typeface="Nunito"/>
              </a:rPr>
              <a:t>Inicio</a:t>
            </a:r>
            <a:endParaRPr sz="4800">
              <a:solidFill>
                <a:srgbClr val="434343"/>
              </a:solidFill>
              <a:latin typeface="Nunito"/>
              <a:ea typeface="Nunito"/>
              <a:cs typeface="Nunito"/>
              <a:sym typeface="Nunito"/>
            </a:endParaRPr>
          </a:p>
        </p:txBody>
      </p:sp>
      <p:sp>
        <p:nvSpPr>
          <p:cNvPr id="247" name="Google Shape;247;p33"/>
          <p:cNvSpPr txBox="1"/>
          <p:nvPr/>
        </p:nvSpPr>
        <p:spPr>
          <a:xfrm>
            <a:off x="309400" y="1353975"/>
            <a:ext cx="2958900" cy="29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Fases del inicio:</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Logging provisional</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Configuración</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Logging</a:t>
            </a:r>
            <a:endParaRPr sz="18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Pre start</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Start</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Post start</a:t>
            </a:r>
            <a:endParaRPr sz="1800">
              <a:latin typeface="Nunito"/>
              <a:ea typeface="Nunito"/>
              <a:cs typeface="Nunito"/>
              <a:sym typeface="Nunito"/>
            </a:endParaRPr>
          </a:p>
        </p:txBody>
      </p:sp>
      <p:pic>
        <p:nvPicPr>
          <p:cNvPr id="248" name="Google Shape;248;p33"/>
          <p:cNvPicPr preferRelativeResize="0"/>
          <p:nvPr/>
        </p:nvPicPr>
        <p:blipFill>
          <a:blip r:embed="rId3">
            <a:alphaModFix/>
          </a:blip>
          <a:stretch>
            <a:fillRect/>
          </a:stretch>
        </p:blipFill>
        <p:spPr>
          <a:xfrm>
            <a:off x="3336750" y="98325"/>
            <a:ext cx="5676750" cy="4946874"/>
          </a:xfrm>
          <a:prstGeom prst="rect">
            <a:avLst/>
          </a:prstGeom>
          <a:noFill/>
          <a:ln>
            <a:noFill/>
          </a:ln>
        </p:spPr>
      </p:pic>
      <p:sp>
        <p:nvSpPr>
          <p:cNvPr id="249" name="Google Shape;249;p33"/>
          <p:cNvSpPr txBox="1"/>
          <p:nvPr>
            <p:ph idx="12" type="sldNum"/>
          </p:nvPr>
        </p:nvSpPr>
        <p:spPr>
          <a:xfrm>
            <a:off x="3" y="4749900"/>
            <a:ext cx="3675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nvSpPr>
        <p:spPr>
          <a:xfrm>
            <a:off x="181200" y="614700"/>
            <a:ext cx="21366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Nunito"/>
                <a:ea typeface="Nunito"/>
                <a:cs typeface="Nunito"/>
                <a:sym typeface="Nunito"/>
              </a:rPr>
              <a:t>Parada</a:t>
            </a:r>
            <a:endParaRPr sz="4800">
              <a:solidFill>
                <a:srgbClr val="434343"/>
              </a:solidFill>
              <a:latin typeface="Nunito"/>
              <a:ea typeface="Nunito"/>
              <a:cs typeface="Nunito"/>
              <a:sym typeface="Nunito"/>
            </a:endParaRPr>
          </a:p>
        </p:txBody>
      </p:sp>
      <p:sp>
        <p:nvSpPr>
          <p:cNvPr id="255" name="Google Shape;255;p34"/>
          <p:cNvSpPr txBox="1"/>
          <p:nvPr/>
        </p:nvSpPr>
        <p:spPr>
          <a:xfrm>
            <a:off x="181200" y="1709250"/>
            <a:ext cx="2902200" cy="17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Fases de la parada:</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stop</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post stop</a:t>
            </a:r>
            <a:endParaRPr sz="1800">
              <a:solidFill>
                <a:schemeClr val="dk1"/>
              </a:solidFill>
              <a:latin typeface="Nunito"/>
              <a:ea typeface="Nunito"/>
              <a:cs typeface="Nunito"/>
              <a:sym typeface="Nunito"/>
            </a:endParaRPr>
          </a:p>
        </p:txBody>
      </p:sp>
      <p:pic>
        <p:nvPicPr>
          <p:cNvPr id="256" name="Google Shape;256;p34"/>
          <p:cNvPicPr preferRelativeResize="0"/>
          <p:nvPr/>
        </p:nvPicPr>
        <p:blipFill>
          <a:blip r:embed="rId3">
            <a:alphaModFix/>
          </a:blip>
          <a:stretch>
            <a:fillRect/>
          </a:stretch>
        </p:blipFill>
        <p:spPr>
          <a:xfrm>
            <a:off x="2380700" y="323200"/>
            <a:ext cx="6572051" cy="4594975"/>
          </a:xfrm>
          <a:prstGeom prst="rect">
            <a:avLst/>
          </a:prstGeom>
          <a:noFill/>
          <a:ln>
            <a:noFill/>
          </a:ln>
        </p:spPr>
      </p:pic>
      <p:sp>
        <p:nvSpPr>
          <p:cNvPr id="257" name="Google Shape;257;p34"/>
          <p:cNvSpPr txBox="1"/>
          <p:nvPr>
            <p:ph idx="12" type="sldNum"/>
          </p:nvPr>
        </p:nvSpPr>
        <p:spPr>
          <a:xfrm>
            <a:off x="0" y="4749900"/>
            <a:ext cx="3675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142600" y="2083925"/>
            <a:ext cx="3883500" cy="8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Nunito"/>
                <a:ea typeface="Nunito"/>
                <a:cs typeface="Nunito"/>
                <a:sym typeface="Nunito"/>
              </a:rPr>
              <a:t>Concurrencia</a:t>
            </a:r>
            <a:endParaRPr sz="4800">
              <a:solidFill>
                <a:srgbClr val="434343"/>
              </a:solidFill>
              <a:latin typeface="Nunito"/>
              <a:ea typeface="Nunito"/>
              <a:cs typeface="Nunito"/>
              <a:sym typeface="Nunito"/>
            </a:endParaRPr>
          </a:p>
        </p:txBody>
      </p:sp>
      <p:pic>
        <p:nvPicPr>
          <p:cNvPr id="263" name="Google Shape;263;p35"/>
          <p:cNvPicPr preferRelativeResize="0"/>
          <p:nvPr/>
        </p:nvPicPr>
        <p:blipFill>
          <a:blip r:embed="rId3">
            <a:alphaModFix/>
          </a:blip>
          <a:stretch>
            <a:fillRect/>
          </a:stretch>
        </p:blipFill>
        <p:spPr>
          <a:xfrm>
            <a:off x="4026150" y="110775"/>
            <a:ext cx="4988574" cy="4921925"/>
          </a:xfrm>
          <a:prstGeom prst="rect">
            <a:avLst/>
          </a:prstGeom>
          <a:noFill/>
          <a:ln>
            <a:noFill/>
          </a:ln>
        </p:spPr>
      </p:pic>
      <p:sp>
        <p:nvSpPr>
          <p:cNvPr id="264" name="Google Shape;264;p35"/>
          <p:cNvSpPr txBox="1"/>
          <p:nvPr>
            <p:ph idx="12" type="sldNum"/>
          </p:nvPr>
        </p:nvSpPr>
        <p:spPr>
          <a:xfrm>
            <a:off x="3" y="4749900"/>
            <a:ext cx="3363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32225" y="1845750"/>
            <a:ext cx="8500200" cy="114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0C71C3"/>
                </a:solidFill>
                <a:latin typeface="Nunito"/>
                <a:ea typeface="Nunito"/>
                <a:cs typeface="Nunito"/>
                <a:sym typeface="Nunito"/>
              </a:rPr>
              <a:t>Configuración</a:t>
            </a:r>
            <a:endParaRPr b="1" sz="7200">
              <a:solidFill>
                <a:srgbClr val="0C71C3"/>
              </a:solidFill>
              <a:latin typeface="Nunito"/>
              <a:ea typeface="Nunito"/>
              <a:cs typeface="Nunito"/>
              <a:sym typeface="Nunito"/>
            </a:endParaRPr>
          </a:p>
        </p:txBody>
      </p:sp>
      <p:sp>
        <p:nvSpPr>
          <p:cNvPr id="270" name="Google Shape;2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ctrTitle"/>
          </p:nvPr>
        </p:nvSpPr>
        <p:spPr>
          <a:xfrm>
            <a:off x="411150" y="440575"/>
            <a:ext cx="4086000" cy="9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Nunito"/>
                <a:ea typeface="Nunito"/>
                <a:cs typeface="Nunito"/>
                <a:sym typeface="Nunito"/>
              </a:rPr>
              <a:t>Configuración</a:t>
            </a:r>
            <a:endParaRPr sz="4800">
              <a:solidFill>
                <a:srgbClr val="434343"/>
              </a:solidFill>
              <a:latin typeface="Nunito"/>
              <a:ea typeface="Nunito"/>
              <a:cs typeface="Nunito"/>
              <a:sym typeface="Nunito"/>
            </a:endParaRPr>
          </a:p>
        </p:txBody>
      </p:sp>
      <p:sp>
        <p:nvSpPr>
          <p:cNvPr id="276" name="Google Shape;276;p37"/>
          <p:cNvSpPr txBox="1"/>
          <p:nvPr/>
        </p:nvSpPr>
        <p:spPr>
          <a:xfrm>
            <a:off x="411150" y="1585550"/>
            <a:ext cx="4086000" cy="14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Opciones de configuración:</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i="1" lang="en" sz="1800">
                <a:latin typeface="Nunito"/>
                <a:ea typeface="Nunito"/>
                <a:cs typeface="Nunito"/>
                <a:sym typeface="Nunito"/>
              </a:rPr>
              <a:t>etcd</a:t>
            </a:r>
            <a:endParaRPr i="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 sz="1800">
                <a:latin typeface="Nunito"/>
                <a:ea typeface="Nunito"/>
                <a:cs typeface="Nunito"/>
                <a:sym typeface="Nunito"/>
              </a:rPr>
              <a:t>Archivo YAML (</a:t>
            </a:r>
            <a:r>
              <a:rPr lang="en" sz="1800">
                <a:latin typeface="Nunito"/>
                <a:ea typeface="Nunito"/>
                <a:cs typeface="Nunito"/>
                <a:sym typeface="Nunito"/>
              </a:rPr>
              <a:t>desarrollo</a:t>
            </a:r>
            <a:r>
              <a:rPr lang="en" sz="1800">
                <a:latin typeface="Nunito"/>
                <a:ea typeface="Nunito"/>
                <a:cs typeface="Nunito"/>
                <a:sym typeface="Nunito"/>
              </a:rPr>
              <a:t>)</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Diccionario (</a:t>
            </a:r>
            <a:r>
              <a:rPr lang="en" sz="1800">
                <a:latin typeface="Nunito"/>
                <a:ea typeface="Nunito"/>
                <a:cs typeface="Nunito"/>
                <a:sym typeface="Nunito"/>
              </a:rPr>
              <a:t>desarrollo</a:t>
            </a:r>
            <a:r>
              <a:rPr lang="en" sz="1800">
                <a:latin typeface="Nunito"/>
                <a:ea typeface="Nunito"/>
                <a:cs typeface="Nunito"/>
                <a:sym typeface="Nunito"/>
              </a:rPr>
              <a:t>)</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p:txBody>
      </p:sp>
      <p:pic>
        <p:nvPicPr>
          <p:cNvPr id="277" name="Google Shape;277;p37"/>
          <p:cNvPicPr preferRelativeResize="0"/>
          <p:nvPr/>
        </p:nvPicPr>
        <p:blipFill>
          <a:blip r:embed="rId3">
            <a:alphaModFix/>
          </a:blip>
          <a:stretch>
            <a:fillRect/>
          </a:stretch>
        </p:blipFill>
        <p:spPr>
          <a:xfrm>
            <a:off x="4903400" y="99712"/>
            <a:ext cx="4133024" cy="4944075"/>
          </a:xfrm>
          <a:prstGeom prst="rect">
            <a:avLst/>
          </a:prstGeom>
          <a:noFill/>
          <a:ln>
            <a:noFill/>
          </a:ln>
        </p:spPr>
      </p:pic>
      <p:sp>
        <p:nvSpPr>
          <p:cNvPr id="278" name="Google Shape;278;p37"/>
          <p:cNvSpPr txBox="1"/>
          <p:nvPr>
            <p:ph idx="12" type="sldNum"/>
          </p:nvPr>
        </p:nvSpPr>
        <p:spPr>
          <a:xfrm>
            <a:off x="3" y="4749900"/>
            <a:ext cx="351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7"/>
          <p:cNvPicPr preferRelativeResize="0"/>
          <p:nvPr/>
        </p:nvPicPr>
        <p:blipFill>
          <a:blip r:embed="rId4">
            <a:alphaModFix/>
          </a:blip>
          <a:stretch>
            <a:fillRect/>
          </a:stretch>
        </p:blipFill>
        <p:spPr>
          <a:xfrm>
            <a:off x="1026300" y="2994650"/>
            <a:ext cx="2855700" cy="191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38"/>
          <p:cNvPicPr preferRelativeResize="0"/>
          <p:nvPr/>
        </p:nvPicPr>
        <p:blipFill>
          <a:blip r:embed="rId3">
            <a:alphaModFix/>
          </a:blip>
          <a:stretch>
            <a:fillRect/>
          </a:stretch>
        </p:blipFill>
        <p:spPr>
          <a:xfrm>
            <a:off x="152400" y="311650"/>
            <a:ext cx="8839200" cy="4520198"/>
          </a:xfrm>
          <a:prstGeom prst="rect">
            <a:avLst/>
          </a:prstGeom>
          <a:noFill/>
          <a:ln>
            <a:noFill/>
          </a:ln>
        </p:spPr>
      </p:pic>
      <p:sp>
        <p:nvSpPr>
          <p:cNvPr id="285" name="Google Shape;285;p3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784012" y="299854"/>
            <a:ext cx="3283325" cy="1178046"/>
          </a:xfrm>
          <a:prstGeom prst="rect">
            <a:avLst/>
          </a:prstGeom>
          <a:noFill/>
          <a:ln>
            <a:noFill/>
          </a:ln>
        </p:spPr>
      </p:pic>
      <p:sp>
        <p:nvSpPr>
          <p:cNvPr id="291" name="Google Shape;291;p39"/>
          <p:cNvSpPr txBox="1"/>
          <p:nvPr/>
        </p:nvSpPr>
        <p:spPr>
          <a:xfrm>
            <a:off x="5175275" y="1804000"/>
            <a:ext cx="33582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Variables de entorno:</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TAMARCO_ETCD_HOST</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TAMARCO_ETCD_PORT</a:t>
            </a:r>
            <a:endParaRPr sz="1800">
              <a:latin typeface="Nunito"/>
              <a:ea typeface="Nunito"/>
              <a:cs typeface="Nunito"/>
              <a:sym typeface="Nunito"/>
            </a:endParaRPr>
          </a:p>
        </p:txBody>
      </p:sp>
      <p:sp>
        <p:nvSpPr>
          <p:cNvPr id="292" name="Google Shape;292;p39"/>
          <p:cNvSpPr txBox="1"/>
          <p:nvPr/>
        </p:nvSpPr>
        <p:spPr>
          <a:xfrm>
            <a:off x="420775" y="2307275"/>
            <a:ext cx="4391700" cy="2453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a:buChar char="●"/>
            </a:pPr>
            <a:r>
              <a:rPr lang="en" sz="2200">
                <a:latin typeface="Nunito"/>
                <a:ea typeface="Nunito"/>
                <a:cs typeface="Nunito"/>
                <a:sym typeface="Nunito"/>
              </a:rPr>
              <a:t>Base de datos clave valor</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Configuración centralizada</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Reporta cambios en los datos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Fiable</a:t>
            </a:r>
            <a:endParaRPr sz="2200">
              <a:latin typeface="Nunito"/>
              <a:ea typeface="Nunito"/>
              <a:cs typeface="Nunito"/>
              <a:sym typeface="Nunito"/>
            </a:endParaRPr>
          </a:p>
        </p:txBody>
      </p:sp>
      <p:sp>
        <p:nvSpPr>
          <p:cNvPr id="293" name="Google Shape;293;p39"/>
          <p:cNvSpPr txBox="1"/>
          <p:nvPr/>
        </p:nvSpPr>
        <p:spPr>
          <a:xfrm>
            <a:off x="5362650" y="3546100"/>
            <a:ext cx="3109800" cy="351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Georgia"/>
                <a:ea typeface="Georgia"/>
                <a:cs typeface="Georgia"/>
                <a:sym typeface="Georgia"/>
              </a:rPr>
              <a:t>tamarco etcd write_yml settings.yml</a:t>
            </a:r>
            <a:endParaRPr>
              <a:solidFill>
                <a:srgbClr val="EFEFEF"/>
              </a:solidFill>
              <a:latin typeface="Georgia"/>
              <a:ea typeface="Georgia"/>
              <a:cs typeface="Georgia"/>
              <a:sym typeface="Georgia"/>
            </a:endParaRPr>
          </a:p>
        </p:txBody>
      </p:sp>
      <p:sp>
        <p:nvSpPr>
          <p:cNvPr id="294" name="Google Shape;29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76075" y="152400"/>
            <a:ext cx="2708100" cy="97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Nunito"/>
                <a:ea typeface="Nunito"/>
                <a:cs typeface="Nunito"/>
                <a:sym typeface="Nunito"/>
              </a:rPr>
              <a:t>Logging</a:t>
            </a:r>
            <a:endParaRPr b="1" sz="4800">
              <a:latin typeface="Nunito"/>
              <a:ea typeface="Nunito"/>
              <a:cs typeface="Nunito"/>
              <a:sym typeface="Nunito"/>
            </a:endParaRPr>
          </a:p>
        </p:txBody>
      </p:sp>
      <p:pic>
        <p:nvPicPr>
          <p:cNvPr id="300" name="Google Shape;300;p40"/>
          <p:cNvPicPr preferRelativeResize="0"/>
          <p:nvPr/>
        </p:nvPicPr>
        <p:blipFill>
          <a:blip r:embed="rId3">
            <a:alphaModFix/>
          </a:blip>
          <a:stretch>
            <a:fillRect/>
          </a:stretch>
        </p:blipFill>
        <p:spPr>
          <a:xfrm>
            <a:off x="4932125" y="152400"/>
            <a:ext cx="3608322" cy="4838701"/>
          </a:xfrm>
          <a:prstGeom prst="rect">
            <a:avLst/>
          </a:prstGeom>
          <a:noFill/>
          <a:ln>
            <a:noFill/>
          </a:ln>
        </p:spPr>
      </p:pic>
      <p:sp>
        <p:nvSpPr>
          <p:cNvPr id="301" name="Google Shape;301;p40"/>
          <p:cNvSpPr txBox="1"/>
          <p:nvPr/>
        </p:nvSpPr>
        <p:spPr>
          <a:xfrm>
            <a:off x="376075" y="1218950"/>
            <a:ext cx="4247700" cy="3560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Nunito"/>
              <a:buChar char="●"/>
            </a:pPr>
            <a:r>
              <a:rPr lang="en" sz="1800">
                <a:latin typeface="Nunito"/>
                <a:ea typeface="Nunito"/>
                <a:cs typeface="Nunito"/>
                <a:sym typeface="Nunito"/>
              </a:rPr>
              <a:t>Envío a Logstash</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UDP</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Redis</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HTTP</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Etiquetas</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solidFill>
                  <a:schemeClr val="dk1"/>
                </a:solidFill>
                <a:latin typeface="Nunito"/>
                <a:ea typeface="Nunito"/>
                <a:cs typeface="Nunito"/>
                <a:sym typeface="Nunito"/>
              </a:rPr>
              <a:t>Deploy</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Nombre de servicio</a:t>
            </a:r>
            <a:endParaRPr sz="1800">
              <a:latin typeface="Nunito"/>
              <a:ea typeface="Nunito"/>
              <a:cs typeface="Nunito"/>
              <a:sym typeface="Nunito"/>
            </a:endParaRPr>
          </a:p>
          <a:p>
            <a:pPr indent="-342900" lvl="1" marL="914400" rtl="0" algn="l">
              <a:spcBef>
                <a:spcPts val="0"/>
              </a:spcBef>
              <a:spcAft>
                <a:spcPts val="0"/>
              </a:spcAft>
              <a:buSzPts val="1800"/>
              <a:buFont typeface="Nunito"/>
              <a:buChar char="○"/>
            </a:pPr>
            <a:r>
              <a:rPr lang="en" sz="1800">
                <a:latin typeface="Nunito"/>
                <a:ea typeface="Nunito"/>
                <a:cs typeface="Nunito"/>
                <a:sym typeface="Nunito"/>
              </a:rPr>
              <a:t>Identificador de servicio</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Campos extra definidos por el usuario</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 sz="1800">
                <a:latin typeface="Nunito"/>
                <a:ea typeface="Nunito"/>
                <a:cs typeface="Nunito"/>
                <a:sym typeface="Nunito"/>
              </a:rPr>
              <a:t>Traza de la excepción</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
        <p:nvSpPr>
          <p:cNvPr id="302" name="Google Shape;30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1"/>
          <p:cNvSpPr txBox="1"/>
          <p:nvPr>
            <p:ph type="ctrTitle"/>
          </p:nvPr>
        </p:nvSpPr>
        <p:spPr>
          <a:xfrm>
            <a:off x="311700" y="1705025"/>
            <a:ext cx="8520600" cy="109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200">
                <a:solidFill>
                  <a:srgbClr val="0C71C3"/>
                </a:solidFill>
                <a:latin typeface="Nunito"/>
                <a:ea typeface="Nunito"/>
                <a:cs typeface="Nunito"/>
                <a:sym typeface="Nunito"/>
              </a:rPr>
              <a:t>Ejemplo</a:t>
            </a:r>
            <a:endParaRPr b="1" sz="7200">
              <a:solidFill>
                <a:srgbClr val="0C71C3"/>
              </a:solidFill>
              <a:latin typeface="Nunito"/>
              <a:ea typeface="Nunito"/>
              <a:cs typeface="Nunito"/>
              <a:sym typeface="Nunito"/>
            </a:endParaRPr>
          </a:p>
        </p:txBody>
      </p:sp>
      <p:sp>
        <p:nvSpPr>
          <p:cNvPr id="308" name="Google Shape;308;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nvSpPr>
        <p:spPr>
          <a:xfrm>
            <a:off x="488425" y="1010675"/>
            <a:ext cx="3938400" cy="389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b="1" lang="en" sz="2400">
                <a:latin typeface="Nunito"/>
                <a:ea typeface="Nunito"/>
                <a:cs typeface="Nunito"/>
                <a:sym typeface="Nunito"/>
              </a:rPr>
              <a:t>Introducción</a:t>
            </a:r>
            <a:endParaRPr b="1" sz="24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System73 y PolyNet</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Microservicios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Primera aproximación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Librerías</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Problemas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Tamarco</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Ciclo de vida</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Configuración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Ejemplo</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Conclusiones</a:t>
            </a:r>
            <a:endParaRPr sz="2200">
              <a:latin typeface="Nunito"/>
              <a:ea typeface="Nunito"/>
              <a:cs typeface="Nunito"/>
              <a:sym typeface="Nunito"/>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5"/>
          <p:cNvPicPr preferRelativeResize="0"/>
          <p:nvPr/>
        </p:nvPicPr>
        <p:blipFill>
          <a:blip r:embed="rId3">
            <a:alphaModFix/>
          </a:blip>
          <a:stretch>
            <a:fillRect/>
          </a:stretch>
        </p:blipFill>
        <p:spPr>
          <a:xfrm>
            <a:off x="4188950" y="1294550"/>
            <a:ext cx="4832200" cy="25544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42"/>
          <p:cNvPicPr preferRelativeResize="0"/>
          <p:nvPr/>
        </p:nvPicPr>
        <p:blipFill>
          <a:blip r:embed="rId3">
            <a:alphaModFix/>
          </a:blip>
          <a:stretch>
            <a:fillRect/>
          </a:stretch>
        </p:blipFill>
        <p:spPr>
          <a:xfrm>
            <a:off x="793078" y="405375"/>
            <a:ext cx="7557851" cy="4440976"/>
          </a:xfrm>
          <a:prstGeom prst="rect">
            <a:avLst/>
          </a:prstGeom>
          <a:noFill/>
          <a:ln>
            <a:noFill/>
          </a:ln>
        </p:spPr>
      </p:pic>
      <p:sp>
        <p:nvSpPr>
          <p:cNvPr id="315" name="Google Shape;31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3"/>
          <p:cNvSpPr txBox="1"/>
          <p:nvPr/>
        </p:nvSpPr>
        <p:spPr>
          <a:xfrm>
            <a:off x="714075" y="1985375"/>
            <a:ext cx="2428800" cy="1763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String API</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rPr lang="en" sz="2200">
                <a:latin typeface="Nunito"/>
                <a:ea typeface="Nunito"/>
                <a:cs typeface="Nunito"/>
                <a:sym typeface="Nunito"/>
              </a:rPr>
              <a:t>HTTP e</a:t>
            </a:r>
            <a:r>
              <a:rPr lang="en" sz="2200">
                <a:latin typeface="Nunito"/>
                <a:ea typeface="Nunito"/>
                <a:cs typeface="Nunito"/>
                <a:sym typeface="Nunito"/>
              </a:rPr>
              <a:t>ndpoints:</a:t>
            </a:r>
            <a:endParaRPr sz="2200">
              <a:latin typeface="Nunito"/>
              <a:ea typeface="Nunito"/>
              <a:cs typeface="Nunito"/>
              <a:sym typeface="Nunito"/>
            </a:endParaRPr>
          </a:p>
          <a:p>
            <a:pPr indent="-368300" lvl="0" marL="914400" rtl="0" algn="l">
              <a:spcBef>
                <a:spcPts val="0"/>
              </a:spcBef>
              <a:spcAft>
                <a:spcPts val="0"/>
              </a:spcAft>
              <a:buSzPts val="2200"/>
              <a:buFont typeface="Nunito"/>
              <a:buChar char="●"/>
            </a:pPr>
            <a:r>
              <a:rPr lang="en" sz="2200">
                <a:latin typeface="Nunito"/>
                <a:ea typeface="Nunito"/>
                <a:cs typeface="Nunito"/>
                <a:sym typeface="Nunito"/>
              </a:rPr>
              <a:t>/upper</a:t>
            </a:r>
            <a:endParaRPr sz="2200">
              <a:latin typeface="Nunito"/>
              <a:ea typeface="Nunito"/>
              <a:cs typeface="Nunito"/>
              <a:sym typeface="Nunito"/>
            </a:endParaRPr>
          </a:p>
          <a:p>
            <a:pPr indent="-368300" lvl="0" marL="914400" rtl="0" algn="l">
              <a:spcBef>
                <a:spcPts val="0"/>
              </a:spcBef>
              <a:spcAft>
                <a:spcPts val="0"/>
              </a:spcAft>
              <a:buSzPts val="2200"/>
              <a:buFont typeface="Nunito"/>
              <a:buChar char="●"/>
            </a:pPr>
            <a:r>
              <a:rPr lang="en" sz="2200">
                <a:latin typeface="Nunito"/>
                <a:ea typeface="Nunito"/>
                <a:cs typeface="Nunito"/>
                <a:sym typeface="Nunito"/>
              </a:rPr>
              <a:t>/lower</a:t>
            </a:r>
            <a:endParaRPr sz="2200">
              <a:latin typeface="Nunito"/>
              <a:ea typeface="Nunito"/>
              <a:cs typeface="Nunito"/>
              <a:sym typeface="Nunito"/>
            </a:endParaRPr>
          </a:p>
        </p:txBody>
      </p:sp>
      <p:sp>
        <p:nvSpPr>
          <p:cNvPr id="321" name="Google Shape;321;p43"/>
          <p:cNvSpPr txBox="1"/>
          <p:nvPr/>
        </p:nvSpPr>
        <p:spPr>
          <a:xfrm>
            <a:off x="5342125" y="2357825"/>
            <a:ext cx="3282600" cy="79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600"/>
              <a:t>String operator</a:t>
            </a:r>
            <a:endParaRPr sz="3600"/>
          </a:p>
        </p:txBody>
      </p:sp>
      <p:cxnSp>
        <p:nvCxnSpPr>
          <p:cNvPr id="322" name="Google Shape;322;p43"/>
          <p:cNvCxnSpPr/>
          <p:nvPr/>
        </p:nvCxnSpPr>
        <p:spPr>
          <a:xfrm>
            <a:off x="3232000" y="2530200"/>
            <a:ext cx="2109900" cy="4500"/>
          </a:xfrm>
          <a:prstGeom prst="straightConnector1">
            <a:avLst/>
          </a:prstGeom>
          <a:noFill/>
          <a:ln cap="flat" cmpd="sng" w="28575">
            <a:solidFill>
              <a:schemeClr val="dk2"/>
            </a:solidFill>
            <a:prstDash val="solid"/>
            <a:round/>
            <a:headEnd len="med" w="med" type="none"/>
            <a:tailEnd len="med" w="med" type="triangle"/>
          </a:ln>
        </p:spPr>
      </p:cxnSp>
      <p:cxnSp>
        <p:nvCxnSpPr>
          <p:cNvPr id="323" name="Google Shape;323;p43"/>
          <p:cNvCxnSpPr/>
          <p:nvPr/>
        </p:nvCxnSpPr>
        <p:spPr>
          <a:xfrm rot="10800000">
            <a:off x="3221450" y="3074950"/>
            <a:ext cx="2042100" cy="9300"/>
          </a:xfrm>
          <a:prstGeom prst="straightConnector1">
            <a:avLst/>
          </a:prstGeom>
          <a:noFill/>
          <a:ln cap="flat" cmpd="sng" w="28575">
            <a:solidFill>
              <a:schemeClr val="dk2"/>
            </a:solidFill>
            <a:prstDash val="solid"/>
            <a:round/>
            <a:headEnd len="med" w="med" type="none"/>
            <a:tailEnd len="med" w="med" type="triangle"/>
          </a:ln>
        </p:spPr>
      </p:cxnSp>
      <p:sp>
        <p:nvSpPr>
          <p:cNvPr id="324" name="Google Shape;324;p43"/>
          <p:cNvSpPr txBox="1"/>
          <p:nvPr/>
        </p:nvSpPr>
        <p:spPr>
          <a:xfrm>
            <a:off x="3822350" y="2031549"/>
            <a:ext cx="8403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amqp</a:t>
            </a:r>
            <a:endParaRPr sz="1800">
              <a:latin typeface="Nunito"/>
              <a:ea typeface="Nunito"/>
              <a:cs typeface="Nunito"/>
              <a:sym typeface="Nunito"/>
            </a:endParaRPr>
          </a:p>
        </p:txBody>
      </p:sp>
      <p:sp>
        <p:nvSpPr>
          <p:cNvPr id="325" name="Google Shape;32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4"/>
          <p:cNvSpPr txBox="1"/>
          <p:nvPr/>
        </p:nvSpPr>
        <p:spPr>
          <a:xfrm>
            <a:off x="488425" y="622800"/>
            <a:ext cx="3938400" cy="3897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Nunito"/>
              <a:buChar char="●"/>
            </a:pPr>
            <a:r>
              <a:rPr lang="en" sz="2200">
                <a:latin typeface="Nunito"/>
                <a:ea typeface="Nunito"/>
                <a:cs typeface="Nunito"/>
                <a:sym typeface="Nunito"/>
              </a:rPr>
              <a:t>Introducción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System73 y PolyNet</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Microservicios</a:t>
            </a:r>
            <a:endParaRPr sz="2200">
              <a:latin typeface="Nunito"/>
              <a:ea typeface="Nunito"/>
              <a:cs typeface="Nunito"/>
              <a:sym typeface="Nunito"/>
            </a:endParaRPr>
          </a:p>
          <a:p>
            <a:pPr indent="-381000" lvl="0" marL="457200" rtl="0" algn="l">
              <a:spcBef>
                <a:spcPts val="0"/>
              </a:spcBef>
              <a:spcAft>
                <a:spcPts val="0"/>
              </a:spcAft>
              <a:buSzPts val="2400"/>
              <a:buFont typeface="Nunito"/>
              <a:buChar char="●"/>
            </a:pPr>
            <a:r>
              <a:rPr lang="en" sz="2400">
                <a:latin typeface="Nunito"/>
                <a:ea typeface="Nunito"/>
                <a:cs typeface="Nunito"/>
                <a:sym typeface="Nunito"/>
              </a:rPr>
              <a:t>Primera aproximación</a:t>
            </a:r>
            <a:endParaRPr sz="24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Librerías</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Problemas</a:t>
            </a:r>
            <a:endParaRPr sz="2200">
              <a:latin typeface="Nunito"/>
              <a:ea typeface="Nunito"/>
              <a:cs typeface="Nunito"/>
              <a:sym typeface="Nunito"/>
            </a:endParaRPr>
          </a:p>
          <a:p>
            <a:pPr indent="-368300" lvl="0" marL="457200" rtl="0" algn="l">
              <a:spcBef>
                <a:spcPts val="0"/>
              </a:spcBef>
              <a:spcAft>
                <a:spcPts val="0"/>
              </a:spcAft>
              <a:buSzPts val="2200"/>
              <a:buFont typeface="Nunito"/>
              <a:buChar char="●"/>
            </a:pPr>
            <a:r>
              <a:rPr lang="en" sz="2200">
                <a:latin typeface="Nunito"/>
                <a:ea typeface="Nunito"/>
                <a:cs typeface="Nunito"/>
                <a:sym typeface="Nunito"/>
              </a:rPr>
              <a:t>Tamarco</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Ciclo de vida</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Configuración</a:t>
            </a:r>
            <a:endParaRPr sz="2200">
              <a:latin typeface="Nunito"/>
              <a:ea typeface="Nunito"/>
              <a:cs typeface="Nunito"/>
              <a:sym typeface="Nunito"/>
            </a:endParaRPr>
          </a:p>
          <a:p>
            <a:pPr indent="-368300" lvl="1" marL="914400" rtl="0" algn="l">
              <a:spcBef>
                <a:spcPts val="0"/>
              </a:spcBef>
              <a:spcAft>
                <a:spcPts val="0"/>
              </a:spcAft>
              <a:buSzPts val="2200"/>
              <a:buFont typeface="Nunito"/>
              <a:buChar char="○"/>
            </a:pPr>
            <a:r>
              <a:rPr lang="en" sz="2200">
                <a:latin typeface="Nunito"/>
                <a:ea typeface="Nunito"/>
                <a:cs typeface="Nunito"/>
                <a:sym typeface="Nunito"/>
              </a:rPr>
              <a:t>Ejemplo</a:t>
            </a:r>
            <a:endParaRPr sz="2200">
              <a:latin typeface="Nunito"/>
              <a:ea typeface="Nunito"/>
              <a:cs typeface="Nunito"/>
              <a:sym typeface="Nunito"/>
            </a:endParaRPr>
          </a:p>
          <a:p>
            <a:pPr indent="-381000" lvl="0" marL="457200" rtl="0" algn="l">
              <a:spcBef>
                <a:spcPts val="0"/>
              </a:spcBef>
              <a:spcAft>
                <a:spcPts val="0"/>
              </a:spcAft>
              <a:buSzPts val="2400"/>
              <a:buFont typeface="Nunito"/>
              <a:buChar char="●"/>
            </a:pPr>
            <a:r>
              <a:rPr b="1" lang="en" sz="2400">
                <a:latin typeface="Nunito"/>
                <a:ea typeface="Nunito"/>
                <a:cs typeface="Nunito"/>
                <a:sym typeface="Nunito"/>
              </a:rPr>
              <a:t>Conclusiones</a:t>
            </a:r>
            <a:endParaRPr b="1" sz="2400">
              <a:latin typeface="Nunito"/>
              <a:ea typeface="Nunito"/>
              <a:cs typeface="Nunito"/>
              <a:sym typeface="Nunito"/>
            </a:endParaRPr>
          </a:p>
        </p:txBody>
      </p:sp>
      <p:sp>
        <p:nvSpPr>
          <p:cNvPr id="331" name="Google Shape;33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4"/>
          <p:cNvPicPr preferRelativeResize="0"/>
          <p:nvPr/>
        </p:nvPicPr>
        <p:blipFill>
          <a:blip r:embed="rId3">
            <a:alphaModFix/>
          </a:blip>
          <a:stretch>
            <a:fillRect/>
          </a:stretch>
        </p:blipFill>
        <p:spPr>
          <a:xfrm>
            <a:off x="4426825" y="1393000"/>
            <a:ext cx="4412375" cy="24819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356475"/>
            <a:ext cx="85206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Nunito"/>
                <a:ea typeface="Nunito"/>
                <a:cs typeface="Nunito"/>
                <a:sym typeface="Nunito"/>
              </a:rPr>
              <a:t>Conclusiones</a:t>
            </a:r>
            <a:endParaRPr b="1" sz="3600">
              <a:solidFill>
                <a:srgbClr val="434343"/>
              </a:solidFill>
              <a:latin typeface="Nunito"/>
              <a:ea typeface="Nunito"/>
              <a:cs typeface="Nunito"/>
              <a:sym typeface="Nunito"/>
            </a:endParaRPr>
          </a:p>
        </p:txBody>
      </p:sp>
      <p:sp>
        <p:nvSpPr>
          <p:cNvPr id="338" name="Google Shape;338;p45"/>
          <p:cNvSpPr txBox="1"/>
          <p:nvPr>
            <p:ph idx="1" type="body"/>
          </p:nvPr>
        </p:nvSpPr>
        <p:spPr>
          <a:xfrm>
            <a:off x="655625" y="1198650"/>
            <a:ext cx="7475700" cy="320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Un mes en </a:t>
            </a:r>
            <a:r>
              <a:rPr lang="en" sz="2000">
                <a:solidFill>
                  <a:srgbClr val="000000"/>
                </a:solidFill>
                <a:latin typeface="Nunito"/>
                <a:ea typeface="Nunito"/>
                <a:cs typeface="Nunito"/>
                <a:sym typeface="Nunito"/>
              </a:rPr>
              <a:t>desarrollar</a:t>
            </a:r>
            <a:r>
              <a:rPr lang="en" sz="2000">
                <a:solidFill>
                  <a:srgbClr val="000000"/>
                </a:solidFill>
                <a:latin typeface="Nunito"/>
                <a:ea typeface="Nunito"/>
                <a:cs typeface="Nunito"/>
                <a:sym typeface="Nunito"/>
              </a:rPr>
              <a:t> el framework</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Dos meses en tenerlo completamente integrado</a:t>
            </a:r>
            <a:endParaRPr sz="2000">
              <a:solidFill>
                <a:srgbClr val="000000"/>
              </a:solidFill>
              <a:latin typeface="Nunito"/>
              <a:ea typeface="Nunito"/>
              <a:cs typeface="Nunito"/>
              <a:sym typeface="Nunito"/>
            </a:endParaRPr>
          </a:p>
          <a:p>
            <a:pPr indent="-355600" lvl="0" marL="457200" rtl="0" algn="l">
              <a:spcBef>
                <a:spcPts val="0"/>
              </a:spcBef>
              <a:spcAft>
                <a:spcPts val="0"/>
              </a:spcAft>
              <a:buClr>
                <a:schemeClr val="dk1"/>
              </a:buClr>
              <a:buSzPts val="2000"/>
              <a:buFont typeface="Nunito"/>
              <a:buChar char="●"/>
            </a:pPr>
            <a:r>
              <a:rPr lang="en" sz="2000">
                <a:solidFill>
                  <a:schemeClr val="dk1"/>
                </a:solidFill>
                <a:latin typeface="Nunito"/>
                <a:ea typeface="Nunito"/>
                <a:cs typeface="Nunito"/>
                <a:sym typeface="Nunito"/>
              </a:rPr>
              <a:t>Sin grandes cambios desde la primera implementación</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Nos </a:t>
            </a:r>
            <a:r>
              <a:rPr lang="en" sz="2000">
                <a:solidFill>
                  <a:srgbClr val="000000"/>
                </a:solidFill>
                <a:latin typeface="Nunito"/>
                <a:ea typeface="Nunito"/>
                <a:cs typeface="Nunito"/>
                <a:sym typeface="Nunito"/>
              </a:rPr>
              <a:t>permitió</a:t>
            </a:r>
            <a:r>
              <a:rPr lang="en" sz="2000">
                <a:solidFill>
                  <a:srgbClr val="000000"/>
                </a:solidFill>
                <a:latin typeface="Nunito"/>
                <a:ea typeface="Nunito"/>
                <a:cs typeface="Nunito"/>
                <a:sym typeface="Nunito"/>
              </a:rPr>
              <a:t> escalar el número de servicios rápidamente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Comportamiento coherente y predecible de los diferentes servicios</a:t>
            </a:r>
            <a:endParaRPr sz="2000">
              <a:solidFill>
                <a:srgbClr val="000000"/>
              </a:solidFill>
              <a:latin typeface="Nunito"/>
              <a:ea typeface="Nunito"/>
              <a:cs typeface="Nunito"/>
              <a:sym typeface="Nunito"/>
            </a:endParaRPr>
          </a:p>
          <a:p>
            <a:pPr indent="0" lvl="0" marL="0" rtl="0" algn="l">
              <a:lnSpc>
                <a:spcPct val="100000"/>
              </a:lnSpc>
              <a:spcBef>
                <a:spcPts val="1600"/>
              </a:spcBef>
              <a:spcAft>
                <a:spcPts val="0"/>
              </a:spcAft>
              <a:buNone/>
            </a:pPr>
            <a:r>
              <a:rPr lang="en" sz="2000">
                <a:solidFill>
                  <a:schemeClr val="dk1"/>
                </a:solidFill>
                <a:latin typeface="Nunito"/>
                <a:ea typeface="Nunito"/>
                <a:cs typeface="Nunito"/>
                <a:sym typeface="Nunito"/>
              </a:rPr>
              <a:t>Problema principal:</a:t>
            </a:r>
            <a:endParaRPr sz="2000">
              <a:solidFill>
                <a:schemeClr val="dk1"/>
              </a:solidFill>
              <a:latin typeface="Nunito"/>
              <a:ea typeface="Nunito"/>
              <a:cs typeface="Nunito"/>
              <a:sym typeface="Nunito"/>
            </a:endParaRPr>
          </a:p>
          <a:p>
            <a:pPr indent="-355600" lvl="0" marL="457200" rtl="0" algn="l">
              <a:lnSpc>
                <a:spcPct val="100000"/>
              </a:lnSpc>
              <a:spcBef>
                <a:spcPts val="0"/>
              </a:spcBef>
              <a:spcAft>
                <a:spcPts val="0"/>
              </a:spcAft>
              <a:buClr>
                <a:schemeClr val="dk1"/>
              </a:buClr>
              <a:buSzPts val="2000"/>
              <a:buFont typeface="Nunito"/>
              <a:buChar char="●"/>
            </a:pPr>
            <a:r>
              <a:rPr lang="en" sz="2000">
                <a:solidFill>
                  <a:schemeClr val="dk1"/>
                </a:solidFill>
                <a:latin typeface="Nunito"/>
                <a:ea typeface="Nunito"/>
                <a:cs typeface="Nunito"/>
                <a:sym typeface="Nunito"/>
              </a:rPr>
              <a:t>Rendimiento de Python insuficiente para ciertas tareas</a:t>
            </a:r>
            <a:endParaRPr sz="2000">
              <a:solidFill>
                <a:srgbClr val="000000"/>
              </a:solidFill>
              <a:latin typeface="Nunito"/>
              <a:ea typeface="Nunito"/>
              <a:cs typeface="Nunito"/>
              <a:sym typeface="Nunito"/>
            </a:endParaRPr>
          </a:p>
          <a:p>
            <a:pPr indent="0" lvl="0" marL="0" rtl="0" algn="l">
              <a:spcBef>
                <a:spcPts val="0"/>
              </a:spcBef>
              <a:spcAft>
                <a:spcPts val="1600"/>
              </a:spcAft>
              <a:buNone/>
            </a:pPr>
            <a:r>
              <a:t/>
            </a:r>
            <a:endParaRPr sz="1800">
              <a:solidFill>
                <a:srgbClr val="000000"/>
              </a:solidFill>
              <a:latin typeface="Nunito"/>
              <a:ea typeface="Nunito"/>
              <a:cs typeface="Nunito"/>
              <a:sym typeface="Nunito"/>
            </a:endParaRPr>
          </a:p>
        </p:txBody>
      </p:sp>
      <p:sp>
        <p:nvSpPr>
          <p:cNvPr id="339" name="Google Shape;33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6"/>
          <p:cNvPicPr preferRelativeResize="0"/>
          <p:nvPr/>
        </p:nvPicPr>
        <p:blipFill>
          <a:blip r:embed="rId3">
            <a:alphaModFix/>
          </a:blip>
          <a:stretch>
            <a:fillRect/>
          </a:stretch>
        </p:blipFill>
        <p:spPr>
          <a:xfrm>
            <a:off x="138525" y="1051175"/>
            <a:ext cx="3121201" cy="3041150"/>
          </a:xfrm>
          <a:prstGeom prst="rect">
            <a:avLst/>
          </a:prstGeom>
          <a:noFill/>
          <a:ln>
            <a:noFill/>
          </a:ln>
        </p:spPr>
      </p:pic>
      <p:sp>
        <p:nvSpPr>
          <p:cNvPr id="345" name="Google Shape;345;p46"/>
          <p:cNvSpPr txBox="1"/>
          <p:nvPr/>
        </p:nvSpPr>
        <p:spPr>
          <a:xfrm>
            <a:off x="3095098" y="2057258"/>
            <a:ext cx="5465100" cy="1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unito"/>
                <a:ea typeface="Nunito"/>
                <a:cs typeface="Nunito"/>
                <a:sym typeface="Nunito"/>
              </a:rPr>
              <a:t>System73/tamarco</a:t>
            </a:r>
            <a:endParaRPr sz="4800">
              <a:latin typeface="Nunito"/>
              <a:ea typeface="Nunito"/>
              <a:cs typeface="Nunito"/>
              <a:sym typeface="Nunito"/>
            </a:endParaRPr>
          </a:p>
        </p:txBody>
      </p:sp>
      <p:sp>
        <p:nvSpPr>
          <p:cNvPr id="346" name="Google Shape;34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txBox="1"/>
          <p:nvPr/>
        </p:nvSpPr>
        <p:spPr>
          <a:xfrm>
            <a:off x="1138950" y="615850"/>
            <a:ext cx="6866100" cy="1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C71C3"/>
                </a:solidFill>
                <a:latin typeface="Nunito"/>
                <a:ea typeface="Nunito"/>
                <a:cs typeface="Nunito"/>
                <a:sym typeface="Nunito"/>
              </a:rPr>
              <a:t>Gracias por su atención</a:t>
            </a:r>
            <a:endParaRPr sz="4800">
              <a:solidFill>
                <a:srgbClr val="0C71C3"/>
              </a:solidFill>
              <a:latin typeface="Nunito"/>
              <a:ea typeface="Nunito"/>
              <a:cs typeface="Nunito"/>
              <a:sym typeface="Nunito"/>
            </a:endParaRPr>
          </a:p>
        </p:txBody>
      </p:sp>
      <p:pic>
        <p:nvPicPr>
          <p:cNvPr id="352" name="Google Shape;352;p47"/>
          <p:cNvPicPr preferRelativeResize="0"/>
          <p:nvPr/>
        </p:nvPicPr>
        <p:blipFill>
          <a:blip r:embed="rId3">
            <a:alphaModFix/>
          </a:blip>
          <a:stretch>
            <a:fillRect/>
          </a:stretch>
        </p:blipFill>
        <p:spPr>
          <a:xfrm>
            <a:off x="2729150" y="1858900"/>
            <a:ext cx="3685675" cy="2804325"/>
          </a:xfrm>
          <a:prstGeom prst="rect">
            <a:avLst/>
          </a:prstGeom>
          <a:noFill/>
          <a:ln>
            <a:noFill/>
          </a:ln>
        </p:spPr>
      </p:pic>
      <p:sp>
        <p:nvSpPr>
          <p:cNvPr id="353" name="Google Shape;35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ctrTitle"/>
          </p:nvPr>
        </p:nvSpPr>
        <p:spPr>
          <a:xfrm>
            <a:off x="177150" y="255125"/>
            <a:ext cx="8789700" cy="16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0C71C3"/>
                </a:solidFill>
                <a:latin typeface="Nunito"/>
                <a:ea typeface="Nunito"/>
                <a:cs typeface="Nunito"/>
                <a:sym typeface="Nunito"/>
              </a:rPr>
              <a:t>Tamarco</a:t>
            </a:r>
            <a:endParaRPr b="1" sz="4800">
              <a:solidFill>
                <a:srgbClr val="0C71C3"/>
              </a:solidFill>
              <a:latin typeface="Dosis"/>
              <a:ea typeface="Dosis"/>
              <a:cs typeface="Dosis"/>
              <a:sym typeface="Dosis"/>
            </a:endParaRPr>
          </a:p>
          <a:p>
            <a:pPr indent="0" lvl="0" marL="0" rtl="0" algn="ctr">
              <a:spcBef>
                <a:spcPts val="0"/>
              </a:spcBef>
              <a:spcAft>
                <a:spcPts val="0"/>
              </a:spcAft>
              <a:buNone/>
            </a:pPr>
            <a:r>
              <a:rPr lang="en" sz="3600">
                <a:solidFill>
                  <a:srgbClr val="0C71C3"/>
                </a:solidFill>
                <a:latin typeface="Nunito"/>
                <a:ea typeface="Nunito"/>
                <a:cs typeface="Nunito"/>
                <a:sym typeface="Nunito"/>
              </a:rPr>
              <a:t>framework de microservicios</a:t>
            </a:r>
            <a:endParaRPr sz="3600">
              <a:solidFill>
                <a:srgbClr val="0C71C3"/>
              </a:solidFill>
              <a:latin typeface="Nunito"/>
              <a:ea typeface="Nunito"/>
              <a:cs typeface="Nunito"/>
              <a:sym typeface="Nunito"/>
            </a:endParaRPr>
          </a:p>
        </p:txBody>
      </p:sp>
      <p:pic>
        <p:nvPicPr>
          <p:cNvPr id="359" name="Google Shape;359;p48"/>
          <p:cNvPicPr preferRelativeResize="0"/>
          <p:nvPr/>
        </p:nvPicPr>
        <p:blipFill>
          <a:blip r:embed="rId3">
            <a:alphaModFix/>
          </a:blip>
          <a:stretch>
            <a:fillRect/>
          </a:stretch>
        </p:blipFill>
        <p:spPr>
          <a:xfrm>
            <a:off x="177150" y="2252550"/>
            <a:ext cx="4644100" cy="2398725"/>
          </a:xfrm>
          <a:prstGeom prst="rect">
            <a:avLst/>
          </a:prstGeom>
          <a:noFill/>
          <a:ln>
            <a:noFill/>
          </a:ln>
        </p:spPr>
      </p:pic>
      <p:sp>
        <p:nvSpPr>
          <p:cNvPr id="360" name="Google Shape;360;p48"/>
          <p:cNvSpPr txBox="1"/>
          <p:nvPr/>
        </p:nvSpPr>
        <p:spPr>
          <a:xfrm>
            <a:off x="4821250" y="2226988"/>
            <a:ext cx="4265400" cy="13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José Melero Fernández</a:t>
            </a:r>
            <a:endParaRPr b="1" sz="24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2400">
                <a:solidFill>
                  <a:schemeClr val="dk1"/>
                </a:solidFill>
                <a:latin typeface="Nunito"/>
                <a:ea typeface="Nunito"/>
                <a:cs typeface="Nunito"/>
                <a:sym typeface="Nunito"/>
              </a:rPr>
              <a:t>jmelerofernandez@gmail.com</a:t>
            </a:r>
            <a:endParaRPr sz="2400">
              <a:solidFill>
                <a:schemeClr val="dk1"/>
              </a:solidFill>
              <a:latin typeface="Nunito"/>
              <a:ea typeface="Nunito"/>
              <a:cs typeface="Nunito"/>
              <a:sym typeface="Nunito"/>
            </a:endParaRPr>
          </a:p>
          <a:p>
            <a:pPr indent="0" lvl="0" marL="0" rtl="0" algn="l">
              <a:spcBef>
                <a:spcPts val="0"/>
              </a:spcBef>
              <a:spcAft>
                <a:spcPts val="0"/>
              </a:spcAft>
              <a:buNone/>
            </a:pPr>
            <a:r>
              <a:rPr lang="en" sz="2400">
                <a:solidFill>
                  <a:srgbClr val="999999"/>
                </a:solidFill>
                <a:latin typeface="Nunito"/>
                <a:ea typeface="Nunito"/>
                <a:cs typeface="Nunito"/>
                <a:sym typeface="Nunito"/>
              </a:rPr>
              <a:t>5 octubre 2019</a:t>
            </a:r>
            <a:endParaRPr sz="2400">
              <a:solidFill>
                <a:srgbClr val="999999"/>
              </a:solidFill>
              <a:latin typeface="Nunito"/>
              <a:ea typeface="Nunito"/>
              <a:cs typeface="Nunito"/>
              <a:sym typeface="Nunito"/>
            </a:endParaRPr>
          </a:p>
        </p:txBody>
      </p:sp>
      <p:pic>
        <p:nvPicPr>
          <p:cNvPr id="361" name="Google Shape;361;p48"/>
          <p:cNvPicPr preferRelativeResize="0"/>
          <p:nvPr/>
        </p:nvPicPr>
        <p:blipFill>
          <a:blip r:embed="rId4">
            <a:alphaModFix/>
          </a:blip>
          <a:stretch>
            <a:fillRect/>
          </a:stretch>
        </p:blipFill>
        <p:spPr>
          <a:xfrm>
            <a:off x="5357100" y="3804750"/>
            <a:ext cx="2973348" cy="885375"/>
          </a:xfrm>
          <a:prstGeom prst="rect">
            <a:avLst/>
          </a:prstGeom>
          <a:noFill/>
          <a:ln>
            <a:noFill/>
          </a:ln>
        </p:spPr>
      </p:pic>
      <p:sp>
        <p:nvSpPr>
          <p:cNvPr id="362" name="Google Shape;36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0" y="0"/>
            <a:ext cx="9144003" cy="5143496"/>
          </a:xfrm>
          <a:prstGeom prst="rect">
            <a:avLst/>
          </a:prstGeom>
          <a:noFill/>
          <a:ln>
            <a:noFill/>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5" name="Google Shape;85;p17"/>
          <p:cNvSpPr txBox="1"/>
          <p:nvPr>
            <p:ph idx="4294967295" type="ctrTitle"/>
          </p:nvPr>
        </p:nvSpPr>
        <p:spPr>
          <a:xfrm>
            <a:off x="2535450" y="1758450"/>
            <a:ext cx="4073100" cy="16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Nunito"/>
                <a:ea typeface="Nunito"/>
                <a:cs typeface="Nunito"/>
                <a:sym typeface="Nunito"/>
              </a:rPr>
              <a:t>PolyNet</a:t>
            </a:r>
            <a:endParaRPr b="1" sz="6000">
              <a:solidFill>
                <a:srgbClr val="FFFFFF"/>
              </a:solidFill>
              <a:latin typeface="Nunito"/>
              <a:ea typeface="Nunito"/>
              <a:cs typeface="Nunito"/>
              <a:sym typeface="Nunito"/>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882900" y="336863"/>
            <a:ext cx="7378202" cy="4654476"/>
          </a:xfrm>
          <a:prstGeom prst="rect">
            <a:avLst/>
          </a:prstGeom>
          <a:noFill/>
          <a:ln>
            <a:noFill/>
          </a:ln>
        </p:spPr>
      </p:pic>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989750" y="687600"/>
            <a:ext cx="7164489" cy="4151099"/>
          </a:xfrm>
          <a:prstGeom prst="rect">
            <a:avLst/>
          </a:prstGeom>
          <a:noFill/>
          <a:ln>
            <a:noFill/>
          </a:ln>
        </p:spPr>
      </p:pic>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20"/>
          <p:cNvPicPr preferRelativeResize="0"/>
          <p:nvPr/>
        </p:nvPicPr>
        <p:blipFill rotWithShape="1">
          <a:blip r:embed="rId3">
            <a:alphaModFix/>
          </a:blip>
          <a:srcRect b="0" l="0" r="0" t="0"/>
          <a:stretch/>
        </p:blipFill>
        <p:spPr>
          <a:xfrm>
            <a:off x="907500" y="134812"/>
            <a:ext cx="7328998" cy="487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21"/>
          <p:cNvPicPr preferRelativeResize="0"/>
          <p:nvPr/>
        </p:nvPicPr>
        <p:blipFill>
          <a:blip r:embed="rId3">
            <a:alphaModFix/>
          </a:blip>
          <a:stretch>
            <a:fillRect/>
          </a:stretch>
        </p:blipFill>
        <p:spPr>
          <a:xfrm>
            <a:off x="811350" y="155624"/>
            <a:ext cx="7521298" cy="4832249"/>
          </a:xfrm>
          <a:prstGeom prst="rect">
            <a:avLst/>
          </a:prstGeom>
          <a:noFill/>
          <a:ln>
            <a:noFill/>
          </a:ln>
        </p:spPr>
      </p:pic>
      <p:cxnSp>
        <p:nvCxnSpPr>
          <p:cNvPr id="111" name="Google Shape;111;p21"/>
          <p:cNvCxnSpPr/>
          <p:nvPr/>
        </p:nvCxnSpPr>
        <p:spPr>
          <a:xfrm>
            <a:off x="4433575" y="458625"/>
            <a:ext cx="3360600" cy="2002200"/>
          </a:xfrm>
          <a:prstGeom prst="straightConnector1">
            <a:avLst/>
          </a:prstGeom>
          <a:noFill/>
          <a:ln cap="flat" cmpd="sng" w="28575">
            <a:solidFill>
              <a:schemeClr val="dk2"/>
            </a:solidFill>
            <a:prstDash val="solid"/>
            <a:round/>
            <a:headEnd len="med" w="med" type="none"/>
            <a:tailEnd len="med" w="med" type="none"/>
          </a:ln>
        </p:spPr>
      </p:cxnSp>
      <p:cxnSp>
        <p:nvCxnSpPr>
          <p:cNvPr id="112" name="Google Shape;112;p21"/>
          <p:cNvCxnSpPr/>
          <p:nvPr/>
        </p:nvCxnSpPr>
        <p:spPr>
          <a:xfrm flipH="1" rot="10800000">
            <a:off x="4440650" y="451425"/>
            <a:ext cx="3353700" cy="2009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